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3"/>
    <p:sldMasterId id="2147483654" r:id="rId4"/>
  </p:sldMasterIdLst>
  <p:notesMasterIdLst>
    <p:notesMasterId r:id="rId16"/>
  </p:notesMasterIdLst>
  <p:sldIdLst>
    <p:sldId id="345" r:id="rId5"/>
    <p:sldId id="376" r:id="rId6"/>
    <p:sldId id="378" r:id="rId7"/>
    <p:sldId id="379" r:id="rId8"/>
    <p:sldId id="404" r:id="rId9"/>
    <p:sldId id="405" r:id="rId10"/>
    <p:sldId id="406" r:id="rId11"/>
    <p:sldId id="407" r:id="rId12"/>
    <p:sldId id="409" r:id="rId13"/>
    <p:sldId id="410" r:id="rId14"/>
    <p:sldId id="360" r:id="rId15"/>
  </p:sldIdLst>
  <p:sldSz cx="12192000" cy="6858000"/>
  <p:notesSz cx="6858000" cy="9144000"/>
  <p:embeddedFontLst>
    <p:embeddedFont>
      <p:font typeface="Oswald" panose="00000500000000000000" pitchFamily="2" charset="0"/>
      <p:regular r:id="rId17"/>
      <p:bold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8" roundtripDataSignature="AMtx7mgiEQzM15yImlSdMhu3IxpNo6DnM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604BFE-3782-5782-4EFA-EF47DB6343FD}" name="Deame, Trista (DCJS)" initials="DT(" userId="S::Trista.Deame@dcjs.ny.gov::a1d61443-adf1-4a40-9600-5b39507b07b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C3F14"/>
    <a:srgbClr val="65999E"/>
    <a:srgbClr val="FACE00"/>
    <a:srgbClr val="8697A3"/>
    <a:srgbClr val="435D6E"/>
    <a:srgbClr val="8B7FA0"/>
    <a:srgbClr val="43285D"/>
    <a:srgbClr val="0B5D66"/>
    <a:srgbClr val="A2350A"/>
    <a:srgbClr val="D079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00" autoAdjust="0"/>
    <p:restoredTop sz="92653"/>
  </p:normalViewPr>
  <p:slideViewPr>
    <p:cSldViewPr snapToGrid="0">
      <p:cViewPr varScale="1">
        <p:scale>
          <a:sx n="62" d="100"/>
          <a:sy n="62" d="100"/>
        </p:scale>
        <p:origin x="1048" y="40"/>
      </p:cViewPr>
      <p:guideLst>
        <p:guide orient="horz" pos="2160"/>
        <p:guide pos="384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72" Type="http://schemas.openxmlformats.org/officeDocument/2006/relationships/tableStyles" Target="tableStyles.xml"/><Relationship Id="rId3" Type="http://schemas.openxmlformats.org/officeDocument/2006/relationships/slideMaster" Target="slideMasters/slideMaster1.xml"/><Relationship Id="rId68"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notesMaster" Target="notesMasters/notesMaster1.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73" Type="http://schemas.microsoft.com/office/2018/10/relationships/authors" Target="authors.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6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8E99BA-2766-449D-8E9D-604D9E28352D}" type="doc">
      <dgm:prSet loTypeId="urn:microsoft.com/office/officeart/2005/8/layout/hProcess11" loCatId="process" qsTypeId="urn:microsoft.com/office/officeart/2005/8/quickstyle/simple1" qsCatId="simple" csTypeId="urn:microsoft.com/office/officeart/2005/8/colors/accent5_3" csCatId="accent5" phldr="1"/>
      <dgm:spPr/>
      <dgm:t>
        <a:bodyPr/>
        <a:lstStyle/>
        <a:p>
          <a:endParaRPr lang="en-US"/>
        </a:p>
      </dgm:t>
    </dgm:pt>
    <dgm:pt modelId="{CFBEFB66-D011-4DF5-8634-461A46B845EE}">
      <dgm:prSet phldrT="[Text]"/>
      <dgm:spPr/>
      <dgm:t>
        <a:bodyPr/>
        <a:lstStyle/>
        <a:p>
          <a:r>
            <a:rPr lang="en-US" dirty="0"/>
            <a:t>JJAG Approve Funding Proposal</a:t>
          </a:r>
        </a:p>
      </dgm:t>
    </dgm:pt>
    <dgm:pt modelId="{D6120D79-6CD9-4543-97FB-6460972219FA}" type="parTrans" cxnId="{4ACA7E17-9B35-40C6-A95D-276913C5333D}">
      <dgm:prSet/>
      <dgm:spPr/>
      <dgm:t>
        <a:bodyPr/>
        <a:lstStyle/>
        <a:p>
          <a:endParaRPr lang="en-US"/>
        </a:p>
      </dgm:t>
    </dgm:pt>
    <dgm:pt modelId="{C7E20185-640F-4F23-A414-4ADED57E29BF}" type="sibTrans" cxnId="{4ACA7E17-9B35-40C6-A95D-276913C5333D}">
      <dgm:prSet/>
      <dgm:spPr/>
      <dgm:t>
        <a:bodyPr/>
        <a:lstStyle/>
        <a:p>
          <a:endParaRPr lang="en-US"/>
        </a:p>
      </dgm:t>
    </dgm:pt>
    <dgm:pt modelId="{C4BD891E-42CE-4F10-A92F-4AFA9D0F33AA}">
      <dgm:prSet phldrT="[Text]"/>
      <dgm:spPr/>
      <dgm:t>
        <a:bodyPr/>
        <a:lstStyle/>
        <a:p>
          <a:r>
            <a:rPr lang="en-US" dirty="0"/>
            <a:t>Bid Request Made Live</a:t>
          </a:r>
        </a:p>
      </dgm:t>
    </dgm:pt>
    <dgm:pt modelId="{4E2B8578-91AF-4E15-BE3F-A8E8D9B2350E}" type="parTrans" cxnId="{91AF1E9F-5A75-4E0D-A2BB-C8D6D5DC1324}">
      <dgm:prSet/>
      <dgm:spPr/>
      <dgm:t>
        <a:bodyPr/>
        <a:lstStyle/>
        <a:p>
          <a:endParaRPr lang="en-US"/>
        </a:p>
      </dgm:t>
    </dgm:pt>
    <dgm:pt modelId="{2A02FDD9-6EA5-46EF-862B-B32336534CC3}" type="sibTrans" cxnId="{91AF1E9F-5A75-4E0D-A2BB-C8D6D5DC1324}">
      <dgm:prSet/>
      <dgm:spPr/>
      <dgm:t>
        <a:bodyPr/>
        <a:lstStyle/>
        <a:p>
          <a:endParaRPr lang="en-US"/>
        </a:p>
      </dgm:t>
    </dgm:pt>
    <dgm:pt modelId="{76F1C252-CDCD-48F3-80A5-596634720703}">
      <dgm:prSet phldrT="[Text]"/>
      <dgm:spPr/>
      <dgm:t>
        <a:bodyPr/>
        <a:lstStyle/>
        <a:p>
          <a:r>
            <a:rPr lang="en-US" dirty="0"/>
            <a:t>Bid Request Closed</a:t>
          </a:r>
        </a:p>
      </dgm:t>
    </dgm:pt>
    <dgm:pt modelId="{1DB0FF1B-0F6B-4286-81C2-F2AA34848CF1}" type="parTrans" cxnId="{37F4DA25-9FA1-4163-8C9C-08A79C1EE2C5}">
      <dgm:prSet/>
      <dgm:spPr/>
      <dgm:t>
        <a:bodyPr/>
        <a:lstStyle/>
        <a:p>
          <a:endParaRPr lang="en-US"/>
        </a:p>
      </dgm:t>
    </dgm:pt>
    <dgm:pt modelId="{BFDF09AF-8D21-40BC-9601-145FB4C946DC}" type="sibTrans" cxnId="{37F4DA25-9FA1-4163-8C9C-08A79C1EE2C5}">
      <dgm:prSet/>
      <dgm:spPr/>
      <dgm:t>
        <a:bodyPr/>
        <a:lstStyle/>
        <a:p>
          <a:endParaRPr lang="en-US"/>
        </a:p>
      </dgm:t>
    </dgm:pt>
    <dgm:pt modelId="{EAA38A01-878A-4377-8834-FBCA05DD2ED1}">
      <dgm:prSet/>
      <dgm:spPr/>
      <dgm:t>
        <a:bodyPr/>
        <a:lstStyle/>
        <a:p>
          <a:r>
            <a:rPr lang="en-US" dirty="0"/>
            <a:t>Grantees  Selected</a:t>
          </a:r>
        </a:p>
      </dgm:t>
    </dgm:pt>
    <dgm:pt modelId="{E4490F8F-4201-4B4A-9D8D-E7050532B703}" type="parTrans" cxnId="{B9781A04-D47D-4FB2-AD07-5602E8AFEC23}">
      <dgm:prSet/>
      <dgm:spPr/>
      <dgm:t>
        <a:bodyPr/>
        <a:lstStyle/>
        <a:p>
          <a:endParaRPr lang="en-US"/>
        </a:p>
      </dgm:t>
    </dgm:pt>
    <dgm:pt modelId="{E31EF3D5-D795-4CF6-966D-615565FE7024}" type="sibTrans" cxnId="{B9781A04-D47D-4FB2-AD07-5602E8AFEC23}">
      <dgm:prSet/>
      <dgm:spPr/>
      <dgm:t>
        <a:bodyPr/>
        <a:lstStyle/>
        <a:p>
          <a:endParaRPr lang="en-US"/>
        </a:p>
      </dgm:t>
    </dgm:pt>
    <dgm:pt modelId="{EA456B08-AAA1-4272-B856-6EDF2E5B169F}">
      <dgm:prSet/>
      <dgm:spPr/>
      <dgm:t>
        <a:bodyPr/>
        <a:lstStyle/>
        <a:p>
          <a:r>
            <a:rPr lang="en-US" dirty="0"/>
            <a:t>Grantees Notified</a:t>
          </a:r>
        </a:p>
      </dgm:t>
    </dgm:pt>
    <dgm:pt modelId="{0E79146A-B100-4A3E-949D-A31FA2D76725}" type="parTrans" cxnId="{AC949EA0-4E49-4B1E-9429-15D5D7084682}">
      <dgm:prSet/>
      <dgm:spPr/>
      <dgm:t>
        <a:bodyPr/>
        <a:lstStyle/>
        <a:p>
          <a:endParaRPr lang="en-US"/>
        </a:p>
      </dgm:t>
    </dgm:pt>
    <dgm:pt modelId="{A0F4AB89-E7E7-4D96-B41F-35F803C5BC3A}" type="sibTrans" cxnId="{AC949EA0-4E49-4B1E-9429-15D5D7084682}">
      <dgm:prSet/>
      <dgm:spPr/>
      <dgm:t>
        <a:bodyPr/>
        <a:lstStyle/>
        <a:p>
          <a:endParaRPr lang="en-US"/>
        </a:p>
      </dgm:t>
    </dgm:pt>
    <dgm:pt modelId="{0A56057B-2503-4021-BFCD-30E6AAA5BE51}" type="pres">
      <dgm:prSet presAssocID="{758E99BA-2766-449D-8E9D-604D9E28352D}" presName="Name0" presStyleCnt="0">
        <dgm:presLayoutVars>
          <dgm:dir/>
          <dgm:resizeHandles val="exact"/>
        </dgm:presLayoutVars>
      </dgm:prSet>
      <dgm:spPr/>
    </dgm:pt>
    <dgm:pt modelId="{94294E6A-B73E-4341-A245-692104B5037A}" type="pres">
      <dgm:prSet presAssocID="{758E99BA-2766-449D-8E9D-604D9E28352D}" presName="arrow" presStyleLbl="bgShp" presStyleIdx="0" presStyleCnt="1" custLinFactNeighborX="13340" custLinFactNeighborY="-2735"/>
      <dgm:spPr/>
    </dgm:pt>
    <dgm:pt modelId="{B996725D-42F2-482E-B71D-3A577A3254D5}" type="pres">
      <dgm:prSet presAssocID="{758E99BA-2766-449D-8E9D-604D9E28352D}" presName="points" presStyleCnt="0"/>
      <dgm:spPr/>
    </dgm:pt>
    <dgm:pt modelId="{0274B5A3-539B-450D-9C26-64A4056CC9D6}" type="pres">
      <dgm:prSet presAssocID="{CFBEFB66-D011-4DF5-8634-461A46B845EE}" presName="compositeA" presStyleCnt="0"/>
      <dgm:spPr/>
    </dgm:pt>
    <dgm:pt modelId="{6CA253C4-F3AF-498E-9F9D-A710EBAE12EA}" type="pres">
      <dgm:prSet presAssocID="{CFBEFB66-D011-4DF5-8634-461A46B845EE}" presName="textA" presStyleLbl="revTx" presStyleIdx="0" presStyleCnt="5">
        <dgm:presLayoutVars>
          <dgm:bulletEnabled val="1"/>
        </dgm:presLayoutVars>
      </dgm:prSet>
      <dgm:spPr/>
    </dgm:pt>
    <dgm:pt modelId="{0AB17492-C23F-4E3E-8516-EF42DBFB3215}" type="pres">
      <dgm:prSet presAssocID="{CFBEFB66-D011-4DF5-8634-461A46B845EE}" presName="circleA" presStyleLbl="node1" presStyleIdx="0" presStyleCnt="5" custScaleX="256636" custScaleY="175240"/>
      <dgm:spPr/>
    </dgm:pt>
    <dgm:pt modelId="{568D9365-CD4B-482F-9012-9BE9721E1208}" type="pres">
      <dgm:prSet presAssocID="{CFBEFB66-D011-4DF5-8634-461A46B845EE}" presName="spaceA" presStyleCnt="0"/>
      <dgm:spPr/>
    </dgm:pt>
    <dgm:pt modelId="{05E59D07-032A-4C6B-BC3E-295D60B16350}" type="pres">
      <dgm:prSet presAssocID="{C7E20185-640F-4F23-A414-4ADED57E29BF}" presName="space" presStyleCnt="0"/>
      <dgm:spPr/>
    </dgm:pt>
    <dgm:pt modelId="{03CB3597-6613-4F6D-A0D3-C6CD8A2C228E}" type="pres">
      <dgm:prSet presAssocID="{C4BD891E-42CE-4F10-A92F-4AFA9D0F33AA}" presName="compositeB" presStyleCnt="0"/>
      <dgm:spPr/>
    </dgm:pt>
    <dgm:pt modelId="{8C301EA8-9FC8-46A7-9F26-CCBC32FCB7DC}" type="pres">
      <dgm:prSet presAssocID="{C4BD891E-42CE-4F10-A92F-4AFA9D0F33AA}" presName="textB" presStyleLbl="revTx" presStyleIdx="1" presStyleCnt="5">
        <dgm:presLayoutVars>
          <dgm:bulletEnabled val="1"/>
        </dgm:presLayoutVars>
      </dgm:prSet>
      <dgm:spPr/>
    </dgm:pt>
    <dgm:pt modelId="{F8FC03FF-5F34-4760-ACAD-3768E292F042}" type="pres">
      <dgm:prSet presAssocID="{C4BD891E-42CE-4F10-A92F-4AFA9D0F33AA}" presName="circleB" presStyleLbl="node1" presStyleIdx="1" presStyleCnt="5" custScaleX="256500" custScaleY="175500"/>
      <dgm:spPr/>
    </dgm:pt>
    <dgm:pt modelId="{B7715D17-137B-4356-AAC5-21C7F6A6E816}" type="pres">
      <dgm:prSet presAssocID="{C4BD891E-42CE-4F10-A92F-4AFA9D0F33AA}" presName="spaceB" presStyleCnt="0"/>
      <dgm:spPr/>
    </dgm:pt>
    <dgm:pt modelId="{6850E3EF-286E-4CA2-A899-A1627074BC79}" type="pres">
      <dgm:prSet presAssocID="{2A02FDD9-6EA5-46EF-862B-B32336534CC3}" presName="space" presStyleCnt="0"/>
      <dgm:spPr/>
    </dgm:pt>
    <dgm:pt modelId="{7E6084BD-0E2E-41A1-A5B9-A48C4B17AEAE}" type="pres">
      <dgm:prSet presAssocID="{76F1C252-CDCD-48F3-80A5-596634720703}" presName="compositeA" presStyleCnt="0"/>
      <dgm:spPr/>
    </dgm:pt>
    <dgm:pt modelId="{8B44902D-4179-410B-85B4-6D88F1410A7C}" type="pres">
      <dgm:prSet presAssocID="{76F1C252-CDCD-48F3-80A5-596634720703}" presName="textA" presStyleLbl="revTx" presStyleIdx="2" presStyleCnt="5">
        <dgm:presLayoutVars>
          <dgm:bulletEnabled val="1"/>
        </dgm:presLayoutVars>
      </dgm:prSet>
      <dgm:spPr/>
    </dgm:pt>
    <dgm:pt modelId="{738C2FF9-C8D4-4BEC-9EB2-A725BC984CE8}" type="pres">
      <dgm:prSet presAssocID="{76F1C252-CDCD-48F3-80A5-596634720703}" presName="circleA" presStyleLbl="node1" presStyleIdx="2" presStyleCnt="5" custScaleX="256500" custScaleY="175500"/>
      <dgm:spPr/>
    </dgm:pt>
    <dgm:pt modelId="{ADB28E2B-64D0-46C0-AF1F-1C49F46AE61B}" type="pres">
      <dgm:prSet presAssocID="{76F1C252-CDCD-48F3-80A5-596634720703}" presName="spaceA" presStyleCnt="0"/>
      <dgm:spPr/>
    </dgm:pt>
    <dgm:pt modelId="{9858C569-8B84-4E73-B117-3CF01F326177}" type="pres">
      <dgm:prSet presAssocID="{BFDF09AF-8D21-40BC-9601-145FB4C946DC}" presName="space" presStyleCnt="0"/>
      <dgm:spPr/>
    </dgm:pt>
    <dgm:pt modelId="{89FCD66B-0050-4999-8625-9FA973A75448}" type="pres">
      <dgm:prSet presAssocID="{EAA38A01-878A-4377-8834-FBCA05DD2ED1}" presName="compositeB" presStyleCnt="0"/>
      <dgm:spPr/>
    </dgm:pt>
    <dgm:pt modelId="{82CEE1F2-8BED-48D0-BBE0-6ACA0B86422A}" type="pres">
      <dgm:prSet presAssocID="{EAA38A01-878A-4377-8834-FBCA05DD2ED1}" presName="textB" presStyleLbl="revTx" presStyleIdx="3" presStyleCnt="5">
        <dgm:presLayoutVars>
          <dgm:bulletEnabled val="1"/>
        </dgm:presLayoutVars>
      </dgm:prSet>
      <dgm:spPr/>
    </dgm:pt>
    <dgm:pt modelId="{7F2D319A-8476-49FC-BDD8-A9C356BF5D97}" type="pres">
      <dgm:prSet presAssocID="{EAA38A01-878A-4377-8834-FBCA05DD2ED1}" presName="circleB" presStyleLbl="node1" presStyleIdx="3" presStyleCnt="5" custScaleX="256500" custScaleY="175500"/>
      <dgm:spPr/>
    </dgm:pt>
    <dgm:pt modelId="{303D251F-DD70-4FE8-9B24-3A9E5E2C6FDA}" type="pres">
      <dgm:prSet presAssocID="{EAA38A01-878A-4377-8834-FBCA05DD2ED1}" presName="spaceB" presStyleCnt="0"/>
      <dgm:spPr/>
    </dgm:pt>
    <dgm:pt modelId="{476FDA91-393A-4347-A5DE-FC5939E84E2B}" type="pres">
      <dgm:prSet presAssocID="{E31EF3D5-D795-4CF6-966D-615565FE7024}" presName="space" presStyleCnt="0"/>
      <dgm:spPr/>
    </dgm:pt>
    <dgm:pt modelId="{E71F6D08-934F-45E9-8EB3-C91A4CFA16E6}" type="pres">
      <dgm:prSet presAssocID="{EA456B08-AAA1-4272-B856-6EDF2E5B169F}" presName="compositeA" presStyleCnt="0"/>
      <dgm:spPr/>
    </dgm:pt>
    <dgm:pt modelId="{3B7ACF64-B41E-44AC-92ED-4C19A55834CB}" type="pres">
      <dgm:prSet presAssocID="{EA456B08-AAA1-4272-B856-6EDF2E5B169F}" presName="textA" presStyleLbl="revTx" presStyleIdx="4" presStyleCnt="5">
        <dgm:presLayoutVars>
          <dgm:bulletEnabled val="1"/>
        </dgm:presLayoutVars>
      </dgm:prSet>
      <dgm:spPr/>
    </dgm:pt>
    <dgm:pt modelId="{903372EF-CB84-4ED1-BCF6-BAA037C54055}" type="pres">
      <dgm:prSet presAssocID="{EA456B08-AAA1-4272-B856-6EDF2E5B169F}" presName="circleA" presStyleLbl="node1" presStyleIdx="4" presStyleCnt="5" custScaleX="256500" custScaleY="175500"/>
      <dgm:spPr/>
    </dgm:pt>
    <dgm:pt modelId="{35D41AA7-63FB-4A13-8F60-093BA5800C69}" type="pres">
      <dgm:prSet presAssocID="{EA456B08-AAA1-4272-B856-6EDF2E5B169F}" presName="spaceA" presStyleCnt="0"/>
      <dgm:spPr/>
    </dgm:pt>
  </dgm:ptLst>
  <dgm:cxnLst>
    <dgm:cxn modelId="{B9781A04-D47D-4FB2-AD07-5602E8AFEC23}" srcId="{758E99BA-2766-449D-8E9D-604D9E28352D}" destId="{EAA38A01-878A-4377-8834-FBCA05DD2ED1}" srcOrd="3" destOrd="0" parTransId="{E4490F8F-4201-4B4A-9D8D-E7050532B703}" sibTransId="{E31EF3D5-D795-4CF6-966D-615565FE7024}"/>
    <dgm:cxn modelId="{26F17512-6610-4BDD-B428-A221659C7453}" type="presOf" srcId="{C4BD891E-42CE-4F10-A92F-4AFA9D0F33AA}" destId="{8C301EA8-9FC8-46A7-9F26-CCBC32FCB7DC}" srcOrd="0" destOrd="0" presId="urn:microsoft.com/office/officeart/2005/8/layout/hProcess11"/>
    <dgm:cxn modelId="{4ACA7E17-9B35-40C6-A95D-276913C5333D}" srcId="{758E99BA-2766-449D-8E9D-604D9E28352D}" destId="{CFBEFB66-D011-4DF5-8634-461A46B845EE}" srcOrd="0" destOrd="0" parTransId="{D6120D79-6CD9-4543-97FB-6460972219FA}" sibTransId="{C7E20185-640F-4F23-A414-4ADED57E29BF}"/>
    <dgm:cxn modelId="{37F4DA25-9FA1-4163-8C9C-08A79C1EE2C5}" srcId="{758E99BA-2766-449D-8E9D-604D9E28352D}" destId="{76F1C252-CDCD-48F3-80A5-596634720703}" srcOrd="2" destOrd="0" parTransId="{1DB0FF1B-0F6B-4286-81C2-F2AA34848CF1}" sibTransId="{BFDF09AF-8D21-40BC-9601-145FB4C946DC}"/>
    <dgm:cxn modelId="{437A1970-3E28-4F6B-BC60-2C813E9694EE}" type="presOf" srcId="{76F1C252-CDCD-48F3-80A5-596634720703}" destId="{8B44902D-4179-410B-85B4-6D88F1410A7C}" srcOrd="0" destOrd="0" presId="urn:microsoft.com/office/officeart/2005/8/layout/hProcess11"/>
    <dgm:cxn modelId="{25872470-BE30-43EB-B7B9-CF3A7BB09396}" type="presOf" srcId="{CFBEFB66-D011-4DF5-8634-461A46B845EE}" destId="{6CA253C4-F3AF-498E-9F9D-A710EBAE12EA}" srcOrd="0" destOrd="0" presId="urn:microsoft.com/office/officeart/2005/8/layout/hProcess11"/>
    <dgm:cxn modelId="{471F7377-6B3C-49BF-9658-25C997D753F1}" type="presOf" srcId="{758E99BA-2766-449D-8E9D-604D9E28352D}" destId="{0A56057B-2503-4021-BFCD-30E6AAA5BE51}" srcOrd="0" destOrd="0" presId="urn:microsoft.com/office/officeart/2005/8/layout/hProcess11"/>
    <dgm:cxn modelId="{91AF1E9F-5A75-4E0D-A2BB-C8D6D5DC1324}" srcId="{758E99BA-2766-449D-8E9D-604D9E28352D}" destId="{C4BD891E-42CE-4F10-A92F-4AFA9D0F33AA}" srcOrd="1" destOrd="0" parTransId="{4E2B8578-91AF-4E15-BE3F-A8E8D9B2350E}" sibTransId="{2A02FDD9-6EA5-46EF-862B-B32336534CC3}"/>
    <dgm:cxn modelId="{AC949EA0-4E49-4B1E-9429-15D5D7084682}" srcId="{758E99BA-2766-449D-8E9D-604D9E28352D}" destId="{EA456B08-AAA1-4272-B856-6EDF2E5B169F}" srcOrd="4" destOrd="0" parTransId="{0E79146A-B100-4A3E-949D-A31FA2D76725}" sibTransId="{A0F4AB89-E7E7-4D96-B41F-35F803C5BC3A}"/>
    <dgm:cxn modelId="{7E3226E1-3BD7-421A-80BE-CD32281778B4}" type="presOf" srcId="{EA456B08-AAA1-4272-B856-6EDF2E5B169F}" destId="{3B7ACF64-B41E-44AC-92ED-4C19A55834CB}" srcOrd="0" destOrd="0" presId="urn:microsoft.com/office/officeart/2005/8/layout/hProcess11"/>
    <dgm:cxn modelId="{0FC232FA-9F46-4A58-BAE6-B02F07494D8D}" type="presOf" srcId="{EAA38A01-878A-4377-8834-FBCA05DD2ED1}" destId="{82CEE1F2-8BED-48D0-BBE0-6ACA0B86422A}" srcOrd="0" destOrd="0" presId="urn:microsoft.com/office/officeart/2005/8/layout/hProcess11"/>
    <dgm:cxn modelId="{4E20169A-0777-4316-AABC-7E036BBBE02E}" type="presParOf" srcId="{0A56057B-2503-4021-BFCD-30E6AAA5BE51}" destId="{94294E6A-B73E-4341-A245-692104B5037A}" srcOrd="0" destOrd="0" presId="urn:microsoft.com/office/officeart/2005/8/layout/hProcess11"/>
    <dgm:cxn modelId="{57049991-12D8-4F11-9941-E38EE8AFB937}" type="presParOf" srcId="{0A56057B-2503-4021-BFCD-30E6AAA5BE51}" destId="{B996725D-42F2-482E-B71D-3A577A3254D5}" srcOrd="1" destOrd="0" presId="urn:microsoft.com/office/officeart/2005/8/layout/hProcess11"/>
    <dgm:cxn modelId="{28EB45EC-9968-4BAA-B896-6967C02DE0C0}" type="presParOf" srcId="{B996725D-42F2-482E-B71D-3A577A3254D5}" destId="{0274B5A3-539B-450D-9C26-64A4056CC9D6}" srcOrd="0" destOrd="0" presId="urn:microsoft.com/office/officeart/2005/8/layout/hProcess11"/>
    <dgm:cxn modelId="{FA0E52FB-01A5-45F6-B6D9-C9613FAD79AE}" type="presParOf" srcId="{0274B5A3-539B-450D-9C26-64A4056CC9D6}" destId="{6CA253C4-F3AF-498E-9F9D-A710EBAE12EA}" srcOrd="0" destOrd="0" presId="urn:microsoft.com/office/officeart/2005/8/layout/hProcess11"/>
    <dgm:cxn modelId="{E0C4F58D-5E92-433F-BC72-59A16D870BE7}" type="presParOf" srcId="{0274B5A3-539B-450D-9C26-64A4056CC9D6}" destId="{0AB17492-C23F-4E3E-8516-EF42DBFB3215}" srcOrd="1" destOrd="0" presId="urn:microsoft.com/office/officeart/2005/8/layout/hProcess11"/>
    <dgm:cxn modelId="{BE0EB802-EE13-4DF7-A73D-555D6835C45A}" type="presParOf" srcId="{0274B5A3-539B-450D-9C26-64A4056CC9D6}" destId="{568D9365-CD4B-482F-9012-9BE9721E1208}" srcOrd="2" destOrd="0" presId="urn:microsoft.com/office/officeart/2005/8/layout/hProcess11"/>
    <dgm:cxn modelId="{941C2B52-EAE6-41D6-ABD3-D0D03338B41A}" type="presParOf" srcId="{B996725D-42F2-482E-B71D-3A577A3254D5}" destId="{05E59D07-032A-4C6B-BC3E-295D60B16350}" srcOrd="1" destOrd="0" presId="urn:microsoft.com/office/officeart/2005/8/layout/hProcess11"/>
    <dgm:cxn modelId="{2E47CD98-2641-42AE-935E-2041A1B0B7DF}" type="presParOf" srcId="{B996725D-42F2-482E-B71D-3A577A3254D5}" destId="{03CB3597-6613-4F6D-A0D3-C6CD8A2C228E}" srcOrd="2" destOrd="0" presId="urn:microsoft.com/office/officeart/2005/8/layout/hProcess11"/>
    <dgm:cxn modelId="{6626E469-6ED2-4A48-9308-E1212E961C6F}" type="presParOf" srcId="{03CB3597-6613-4F6D-A0D3-C6CD8A2C228E}" destId="{8C301EA8-9FC8-46A7-9F26-CCBC32FCB7DC}" srcOrd="0" destOrd="0" presId="urn:microsoft.com/office/officeart/2005/8/layout/hProcess11"/>
    <dgm:cxn modelId="{229968A7-61CE-4F4F-A219-87D3BD600588}" type="presParOf" srcId="{03CB3597-6613-4F6D-A0D3-C6CD8A2C228E}" destId="{F8FC03FF-5F34-4760-ACAD-3768E292F042}" srcOrd="1" destOrd="0" presId="urn:microsoft.com/office/officeart/2005/8/layout/hProcess11"/>
    <dgm:cxn modelId="{07412896-4547-4582-AA8D-253232D70BA8}" type="presParOf" srcId="{03CB3597-6613-4F6D-A0D3-C6CD8A2C228E}" destId="{B7715D17-137B-4356-AAC5-21C7F6A6E816}" srcOrd="2" destOrd="0" presId="urn:microsoft.com/office/officeart/2005/8/layout/hProcess11"/>
    <dgm:cxn modelId="{CC697FFD-755C-460E-BCAA-2495CD5D0F79}" type="presParOf" srcId="{B996725D-42F2-482E-B71D-3A577A3254D5}" destId="{6850E3EF-286E-4CA2-A899-A1627074BC79}" srcOrd="3" destOrd="0" presId="urn:microsoft.com/office/officeart/2005/8/layout/hProcess11"/>
    <dgm:cxn modelId="{7FB671FE-821C-4AB0-A3BC-9C8DBDDE8A2B}" type="presParOf" srcId="{B996725D-42F2-482E-B71D-3A577A3254D5}" destId="{7E6084BD-0E2E-41A1-A5B9-A48C4B17AEAE}" srcOrd="4" destOrd="0" presId="urn:microsoft.com/office/officeart/2005/8/layout/hProcess11"/>
    <dgm:cxn modelId="{75489F00-01E9-4C2D-91EB-7020F0DD95E0}" type="presParOf" srcId="{7E6084BD-0E2E-41A1-A5B9-A48C4B17AEAE}" destId="{8B44902D-4179-410B-85B4-6D88F1410A7C}" srcOrd="0" destOrd="0" presId="urn:microsoft.com/office/officeart/2005/8/layout/hProcess11"/>
    <dgm:cxn modelId="{E45BEDDD-C26C-4F57-B296-144F1E2A5B22}" type="presParOf" srcId="{7E6084BD-0E2E-41A1-A5B9-A48C4B17AEAE}" destId="{738C2FF9-C8D4-4BEC-9EB2-A725BC984CE8}" srcOrd="1" destOrd="0" presId="urn:microsoft.com/office/officeart/2005/8/layout/hProcess11"/>
    <dgm:cxn modelId="{FD1AF0B5-C7F7-4DC0-90CB-39DF954E2BC1}" type="presParOf" srcId="{7E6084BD-0E2E-41A1-A5B9-A48C4B17AEAE}" destId="{ADB28E2B-64D0-46C0-AF1F-1C49F46AE61B}" srcOrd="2" destOrd="0" presId="urn:microsoft.com/office/officeart/2005/8/layout/hProcess11"/>
    <dgm:cxn modelId="{306FC3B8-6E93-4BE2-8F61-6FEC044679C6}" type="presParOf" srcId="{B996725D-42F2-482E-B71D-3A577A3254D5}" destId="{9858C569-8B84-4E73-B117-3CF01F326177}" srcOrd="5" destOrd="0" presId="urn:microsoft.com/office/officeart/2005/8/layout/hProcess11"/>
    <dgm:cxn modelId="{72E30F0D-BB32-4AEC-B7C8-79772980AC2E}" type="presParOf" srcId="{B996725D-42F2-482E-B71D-3A577A3254D5}" destId="{89FCD66B-0050-4999-8625-9FA973A75448}" srcOrd="6" destOrd="0" presId="urn:microsoft.com/office/officeart/2005/8/layout/hProcess11"/>
    <dgm:cxn modelId="{3908D92D-FE23-4307-8B9E-BDECA4518580}" type="presParOf" srcId="{89FCD66B-0050-4999-8625-9FA973A75448}" destId="{82CEE1F2-8BED-48D0-BBE0-6ACA0B86422A}" srcOrd="0" destOrd="0" presId="urn:microsoft.com/office/officeart/2005/8/layout/hProcess11"/>
    <dgm:cxn modelId="{905E10E7-F887-4644-AEFB-5C1D3CFB2D35}" type="presParOf" srcId="{89FCD66B-0050-4999-8625-9FA973A75448}" destId="{7F2D319A-8476-49FC-BDD8-A9C356BF5D97}" srcOrd="1" destOrd="0" presId="urn:microsoft.com/office/officeart/2005/8/layout/hProcess11"/>
    <dgm:cxn modelId="{2F6F8850-28FE-4B89-8393-454748A6B840}" type="presParOf" srcId="{89FCD66B-0050-4999-8625-9FA973A75448}" destId="{303D251F-DD70-4FE8-9B24-3A9E5E2C6FDA}" srcOrd="2" destOrd="0" presId="urn:microsoft.com/office/officeart/2005/8/layout/hProcess11"/>
    <dgm:cxn modelId="{78F27FA7-BD1B-4AC5-B4A3-4B146B1B6DE3}" type="presParOf" srcId="{B996725D-42F2-482E-B71D-3A577A3254D5}" destId="{476FDA91-393A-4347-A5DE-FC5939E84E2B}" srcOrd="7" destOrd="0" presId="urn:microsoft.com/office/officeart/2005/8/layout/hProcess11"/>
    <dgm:cxn modelId="{BF86EF4C-BAFD-4077-AA2E-AEBBBB844841}" type="presParOf" srcId="{B996725D-42F2-482E-B71D-3A577A3254D5}" destId="{E71F6D08-934F-45E9-8EB3-C91A4CFA16E6}" srcOrd="8" destOrd="0" presId="urn:microsoft.com/office/officeart/2005/8/layout/hProcess11"/>
    <dgm:cxn modelId="{861815CF-B4A6-4093-8B4A-935318CB6C27}" type="presParOf" srcId="{E71F6D08-934F-45E9-8EB3-C91A4CFA16E6}" destId="{3B7ACF64-B41E-44AC-92ED-4C19A55834CB}" srcOrd="0" destOrd="0" presId="urn:microsoft.com/office/officeart/2005/8/layout/hProcess11"/>
    <dgm:cxn modelId="{AD5FC87C-67F2-4CEE-A9C8-ADC91B220C35}" type="presParOf" srcId="{E71F6D08-934F-45E9-8EB3-C91A4CFA16E6}" destId="{903372EF-CB84-4ED1-BCF6-BAA037C54055}" srcOrd="1" destOrd="0" presId="urn:microsoft.com/office/officeart/2005/8/layout/hProcess11"/>
    <dgm:cxn modelId="{0671FBFF-4418-439C-8E9E-D6410094EBE0}" type="presParOf" srcId="{E71F6D08-934F-45E9-8EB3-C91A4CFA16E6}" destId="{35D41AA7-63FB-4A13-8F60-093BA5800C69}"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294E6A-B73E-4341-A245-692104B5037A}">
      <dsp:nvSpPr>
        <dsp:cNvPr id="0" name=""/>
        <dsp:cNvSpPr/>
      </dsp:nvSpPr>
      <dsp:spPr>
        <a:xfrm>
          <a:off x="0" y="1566319"/>
          <a:ext cx="10970198" cy="2167466"/>
        </a:xfrm>
        <a:prstGeom prst="notched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A253C4-F3AF-498E-9F9D-A710EBAE12EA}">
      <dsp:nvSpPr>
        <dsp:cNvPr id="0" name=""/>
        <dsp:cNvSpPr/>
      </dsp:nvSpPr>
      <dsp:spPr>
        <a:xfrm>
          <a:off x="4338" y="0"/>
          <a:ext cx="1897019"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marL="0" lvl="0" indent="0" algn="ctr" defTabSz="1244600">
            <a:lnSpc>
              <a:spcPct val="90000"/>
            </a:lnSpc>
            <a:spcBef>
              <a:spcPct val="0"/>
            </a:spcBef>
            <a:spcAft>
              <a:spcPct val="35000"/>
            </a:spcAft>
            <a:buNone/>
          </a:pPr>
          <a:r>
            <a:rPr lang="en-US" sz="2800" kern="1200" dirty="0"/>
            <a:t>JJAG Approve Funding Proposal</a:t>
          </a:r>
        </a:p>
      </dsp:txBody>
      <dsp:txXfrm>
        <a:off x="4338" y="0"/>
        <a:ext cx="1897019" cy="2167466"/>
      </dsp:txXfrm>
    </dsp:sp>
    <dsp:sp modelId="{0AB17492-C23F-4E3E-8516-EF42DBFB3215}">
      <dsp:nvSpPr>
        <dsp:cNvPr id="0" name=""/>
        <dsp:cNvSpPr/>
      </dsp:nvSpPr>
      <dsp:spPr>
        <a:xfrm>
          <a:off x="257535" y="2234549"/>
          <a:ext cx="1390625" cy="949567"/>
        </a:xfrm>
        <a:prstGeom prst="ellipse">
          <a:avLst/>
        </a:prstGeom>
        <a:solidFill>
          <a:schemeClr val="accent5">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301EA8-9FC8-46A7-9F26-CCBC32FCB7DC}">
      <dsp:nvSpPr>
        <dsp:cNvPr id="0" name=""/>
        <dsp:cNvSpPr/>
      </dsp:nvSpPr>
      <dsp:spPr>
        <a:xfrm>
          <a:off x="1996209" y="3251200"/>
          <a:ext cx="1897019"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0" lvl="0" indent="0" algn="ctr" defTabSz="1244600">
            <a:lnSpc>
              <a:spcPct val="90000"/>
            </a:lnSpc>
            <a:spcBef>
              <a:spcPct val="0"/>
            </a:spcBef>
            <a:spcAft>
              <a:spcPct val="35000"/>
            </a:spcAft>
            <a:buNone/>
          </a:pPr>
          <a:r>
            <a:rPr lang="en-US" sz="2800" kern="1200" dirty="0"/>
            <a:t>Bid Request Made Live</a:t>
          </a:r>
        </a:p>
      </dsp:txBody>
      <dsp:txXfrm>
        <a:off x="1996209" y="3251200"/>
        <a:ext cx="1897019" cy="2167466"/>
      </dsp:txXfrm>
    </dsp:sp>
    <dsp:sp modelId="{F8FC03FF-5F34-4760-ACAD-3768E292F042}">
      <dsp:nvSpPr>
        <dsp:cNvPr id="0" name=""/>
        <dsp:cNvSpPr/>
      </dsp:nvSpPr>
      <dsp:spPr>
        <a:xfrm>
          <a:off x="2249774" y="2233845"/>
          <a:ext cx="1389888" cy="950976"/>
        </a:xfrm>
        <a:prstGeom prst="ellipse">
          <a:avLst/>
        </a:prstGeom>
        <a:solidFill>
          <a:schemeClr val="accent5">
            <a:shade val="80000"/>
            <a:hueOff val="51305"/>
            <a:satOff val="-559"/>
            <a:lumOff val="63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44902D-4179-410B-85B4-6D88F1410A7C}">
      <dsp:nvSpPr>
        <dsp:cNvPr id="0" name=""/>
        <dsp:cNvSpPr/>
      </dsp:nvSpPr>
      <dsp:spPr>
        <a:xfrm>
          <a:off x="3988079" y="0"/>
          <a:ext cx="1897019"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marL="0" lvl="0" indent="0" algn="ctr" defTabSz="1244600">
            <a:lnSpc>
              <a:spcPct val="90000"/>
            </a:lnSpc>
            <a:spcBef>
              <a:spcPct val="0"/>
            </a:spcBef>
            <a:spcAft>
              <a:spcPct val="35000"/>
            </a:spcAft>
            <a:buNone/>
          </a:pPr>
          <a:r>
            <a:rPr lang="en-US" sz="2800" kern="1200" dirty="0"/>
            <a:t>Bid Request Closed</a:t>
          </a:r>
        </a:p>
      </dsp:txBody>
      <dsp:txXfrm>
        <a:off x="3988079" y="0"/>
        <a:ext cx="1897019" cy="2167466"/>
      </dsp:txXfrm>
    </dsp:sp>
    <dsp:sp modelId="{738C2FF9-C8D4-4BEC-9EB2-A725BC984CE8}">
      <dsp:nvSpPr>
        <dsp:cNvPr id="0" name=""/>
        <dsp:cNvSpPr/>
      </dsp:nvSpPr>
      <dsp:spPr>
        <a:xfrm>
          <a:off x="4241645" y="2233845"/>
          <a:ext cx="1389888" cy="950976"/>
        </a:xfrm>
        <a:prstGeom prst="ellipse">
          <a:avLst/>
        </a:prstGeom>
        <a:solidFill>
          <a:schemeClr val="accent5">
            <a:shade val="80000"/>
            <a:hueOff val="102610"/>
            <a:satOff val="-1119"/>
            <a:lumOff val="1278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CEE1F2-8BED-48D0-BBE0-6ACA0B86422A}">
      <dsp:nvSpPr>
        <dsp:cNvPr id="0" name=""/>
        <dsp:cNvSpPr/>
      </dsp:nvSpPr>
      <dsp:spPr>
        <a:xfrm>
          <a:off x="5979949" y="3251200"/>
          <a:ext cx="1897019"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0" lvl="0" indent="0" algn="ctr" defTabSz="1244600">
            <a:lnSpc>
              <a:spcPct val="90000"/>
            </a:lnSpc>
            <a:spcBef>
              <a:spcPct val="0"/>
            </a:spcBef>
            <a:spcAft>
              <a:spcPct val="35000"/>
            </a:spcAft>
            <a:buNone/>
          </a:pPr>
          <a:r>
            <a:rPr lang="en-US" sz="2800" kern="1200" dirty="0"/>
            <a:t>Grantees  Selected</a:t>
          </a:r>
        </a:p>
      </dsp:txBody>
      <dsp:txXfrm>
        <a:off x="5979949" y="3251200"/>
        <a:ext cx="1897019" cy="2167466"/>
      </dsp:txXfrm>
    </dsp:sp>
    <dsp:sp modelId="{7F2D319A-8476-49FC-BDD8-A9C356BF5D97}">
      <dsp:nvSpPr>
        <dsp:cNvPr id="0" name=""/>
        <dsp:cNvSpPr/>
      </dsp:nvSpPr>
      <dsp:spPr>
        <a:xfrm>
          <a:off x="6233515" y="2233845"/>
          <a:ext cx="1389888" cy="950976"/>
        </a:xfrm>
        <a:prstGeom prst="ellipse">
          <a:avLst/>
        </a:prstGeom>
        <a:solidFill>
          <a:schemeClr val="accent5">
            <a:shade val="80000"/>
            <a:hueOff val="153916"/>
            <a:satOff val="-1678"/>
            <a:lumOff val="191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7ACF64-B41E-44AC-92ED-4C19A55834CB}">
      <dsp:nvSpPr>
        <dsp:cNvPr id="0" name=""/>
        <dsp:cNvSpPr/>
      </dsp:nvSpPr>
      <dsp:spPr>
        <a:xfrm>
          <a:off x="7971820" y="0"/>
          <a:ext cx="1897019"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marL="0" lvl="0" indent="0" algn="ctr" defTabSz="1244600">
            <a:lnSpc>
              <a:spcPct val="90000"/>
            </a:lnSpc>
            <a:spcBef>
              <a:spcPct val="0"/>
            </a:spcBef>
            <a:spcAft>
              <a:spcPct val="35000"/>
            </a:spcAft>
            <a:buNone/>
          </a:pPr>
          <a:r>
            <a:rPr lang="en-US" sz="2800" kern="1200" dirty="0"/>
            <a:t>Grantees Notified</a:t>
          </a:r>
        </a:p>
      </dsp:txBody>
      <dsp:txXfrm>
        <a:off x="7971820" y="0"/>
        <a:ext cx="1897019" cy="2167466"/>
      </dsp:txXfrm>
    </dsp:sp>
    <dsp:sp modelId="{903372EF-CB84-4ED1-BCF6-BAA037C54055}">
      <dsp:nvSpPr>
        <dsp:cNvPr id="0" name=""/>
        <dsp:cNvSpPr/>
      </dsp:nvSpPr>
      <dsp:spPr>
        <a:xfrm>
          <a:off x="8225385" y="2233845"/>
          <a:ext cx="1389888" cy="950976"/>
        </a:xfrm>
        <a:prstGeom prst="ellipse">
          <a:avLst/>
        </a:prstGeom>
        <a:solidFill>
          <a:schemeClr val="accent5">
            <a:shade val="80000"/>
            <a:hueOff val="205221"/>
            <a:satOff val="-2238"/>
            <a:lumOff val="255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Cover Slide</a:t>
            </a:r>
          </a:p>
        </p:txBody>
      </p:sp>
    </p:spTree>
    <p:extLst>
      <p:ext uri="{BB962C8B-B14F-4D97-AF65-F5344CB8AC3E}">
        <p14:creationId xmlns:p14="http://schemas.microsoft.com/office/powerpoint/2010/main" val="2369331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Section Slide</a:t>
            </a:r>
          </a:p>
        </p:txBody>
      </p:sp>
    </p:spTree>
    <p:extLst>
      <p:ext uri="{BB962C8B-B14F-4D97-AF65-F5344CB8AC3E}">
        <p14:creationId xmlns:p14="http://schemas.microsoft.com/office/powerpoint/2010/main" val="1188196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b="1" dirty="0">
                <a:effectLst/>
                <a:latin typeface="Arial" panose="020B0604020202020204" pitchFamily="34" charset="0"/>
                <a:ea typeface="Times New Roman" panose="02020603050405020304" pitchFamily="18" charset="0"/>
              </a:rPr>
              <a:t>Bid Process and Selection Criteria: </a:t>
            </a:r>
            <a:r>
              <a:rPr lang="en-US" sz="1800" dirty="0">
                <a:effectLst/>
                <a:latin typeface="Arial" panose="020B0604020202020204" pitchFamily="34" charset="0"/>
                <a:ea typeface="Times New Roman" panose="02020603050405020304" pitchFamily="18" charset="0"/>
              </a:rPr>
              <a:t>Working with the Office of Program Funding and Development (OPDF), DCJS Office of Youth Justice Program Team developed and released a bid request soliciting workplans and budgets to support programming in the thematic areas identified above. The request was live from September 16, 2024, through October 16, 2024. Responses were submitted via the online platform, </a:t>
            </a:r>
            <a:r>
              <a:rPr lang="en-US" sz="1800" dirty="0" err="1">
                <a:effectLst/>
                <a:latin typeface="Arial" panose="020B0604020202020204" pitchFamily="34" charset="0"/>
                <a:ea typeface="Times New Roman" panose="02020603050405020304" pitchFamily="18" charset="0"/>
              </a:rPr>
              <a:t>Alchemer</a:t>
            </a:r>
            <a:r>
              <a:rPr lang="en-US" sz="1800" dirty="0">
                <a:effectLst/>
                <a:latin typeface="Arial" panose="020B0604020202020204" pitchFamily="34" charset="0"/>
                <a:ea typeface="Times New Roman" panose="02020603050405020304" pitchFamily="18" charset="0"/>
              </a:rPr>
              <a:t>. The funding opportunity was shared widely amongst DCJS OYJ contacts, platforms, and listservs. Over the course of the 30- day period a total of 84 completed applications were submitted for funding. </a:t>
            </a:r>
            <a:endParaRPr dirty="0"/>
          </a:p>
        </p:txBody>
      </p:sp>
    </p:spTree>
    <p:extLst>
      <p:ext uri="{BB962C8B-B14F-4D97-AF65-F5344CB8AC3E}">
        <p14:creationId xmlns:p14="http://schemas.microsoft.com/office/powerpoint/2010/main" val="3957190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35265" indent="0">
              <a:lnSpc>
                <a:spcPts val="2600"/>
              </a:lnSpc>
              <a:spcAft>
                <a:spcPts val="600"/>
              </a:spcAft>
              <a:buClr>
                <a:srgbClr val="154973"/>
              </a:buClr>
              <a:buSzPts val="1400"/>
              <a:buNone/>
            </a:pPr>
            <a:r>
              <a:rPr lang="en-US" sz="1100" dirty="0">
                <a:latin typeface="Arial" panose="020B0604020202020204" pitchFamily="34" charset="0"/>
                <a:cs typeface="Arial" panose="020B0604020202020204" pitchFamily="34" charset="0"/>
              </a:rPr>
              <a:t>Online application submission via online platform – </a:t>
            </a:r>
            <a:r>
              <a:rPr lang="en-US" sz="1100" dirty="0" err="1">
                <a:latin typeface="Arial" panose="020B0604020202020204" pitchFamily="34" charset="0"/>
                <a:cs typeface="Arial" panose="020B0604020202020204" pitchFamily="34" charset="0"/>
              </a:rPr>
              <a:t>Alchemer</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4303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35265" indent="0">
              <a:lnSpc>
                <a:spcPts val="2600"/>
              </a:lnSpc>
              <a:spcAft>
                <a:spcPts val="600"/>
              </a:spcAft>
              <a:buClr>
                <a:srgbClr val="154973"/>
              </a:buClr>
              <a:buSzPts val="1400"/>
              <a:buNone/>
            </a:pP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9848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35265" indent="0">
              <a:lnSpc>
                <a:spcPts val="2600"/>
              </a:lnSpc>
              <a:spcAft>
                <a:spcPts val="600"/>
              </a:spcAft>
              <a:buClr>
                <a:srgbClr val="154973"/>
              </a:buClr>
              <a:buSzPts val="1400"/>
              <a:buNone/>
            </a:pP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0220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Reviewers included: Trista Deame, Alison Floyd, Courtney Murphy, and Omar Cyrille from OYJ; and Tonya Tamir from OPDF.</a:t>
            </a:r>
            <a:endParaRPr lang="en-US" sz="1800" dirty="0">
              <a:effectLst/>
              <a:latin typeface="Courier"/>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Responses were automatically disqualified if organizations were not pre-qualified in the State Financial System. </a:t>
            </a:r>
            <a:endParaRPr lang="en-US" sz="1800" dirty="0">
              <a:effectLst/>
              <a:latin typeface="Courier"/>
              <a:ea typeface="Times New Roman" panose="02020603050405020304" pitchFamily="18" charset="0"/>
              <a:cs typeface="Times New Roman" panose="02020603050405020304" pitchFamily="18" charset="0"/>
            </a:endParaRPr>
          </a:p>
          <a:p>
            <a:pPr marL="335265" indent="0">
              <a:lnSpc>
                <a:spcPts val="2600"/>
              </a:lnSpc>
              <a:spcAft>
                <a:spcPts val="600"/>
              </a:spcAft>
              <a:buClr>
                <a:srgbClr val="154973"/>
              </a:buClr>
              <a:buSzPts val="1400"/>
              <a:buNone/>
            </a:pP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7594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35265" indent="0">
              <a:lnSpc>
                <a:spcPts val="2600"/>
              </a:lnSpc>
              <a:spcAft>
                <a:spcPts val="600"/>
              </a:spcAft>
              <a:buClr>
                <a:srgbClr val="154973"/>
              </a:buClr>
              <a:buSzPts val="1400"/>
              <a:buNone/>
            </a:pP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7713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35265" indent="0">
              <a:lnSpc>
                <a:spcPts val="2600"/>
              </a:lnSpc>
              <a:spcAft>
                <a:spcPts val="600"/>
              </a:spcAft>
              <a:buClr>
                <a:srgbClr val="154973"/>
              </a:buClr>
              <a:buSzPts val="1400"/>
              <a:buNone/>
            </a:pP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230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35265" indent="0">
              <a:lnSpc>
                <a:spcPts val="2600"/>
              </a:lnSpc>
              <a:spcAft>
                <a:spcPts val="600"/>
              </a:spcAft>
              <a:buClr>
                <a:srgbClr val="154973"/>
              </a:buClr>
              <a:buSzPts val="1400"/>
              <a:buNone/>
            </a:pP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5847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End slide</a:t>
            </a:r>
            <a:endParaRPr dirty="0"/>
          </a:p>
        </p:txBody>
      </p:sp>
    </p:spTree>
    <p:extLst>
      <p:ext uri="{BB962C8B-B14F-4D97-AF65-F5344CB8AC3E}">
        <p14:creationId xmlns:p14="http://schemas.microsoft.com/office/powerpoint/2010/main" val="568161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Master" type="blank">
  <p:cSld name="BLANK">
    <p:spTree>
      <p:nvGrpSpPr>
        <p:cNvPr id="1" name="Shape 27"/>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Master" type="blank" preserve="1">
  <p:cSld name="Section Master">
    <p:spTree>
      <p:nvGrpSpPr>
        <p:cNvPr id="1" name="Shape 27"/>
        <p:cNvGrpSpPr/>
        <p:nvPr/>
      </p:nvGrpSpPr>
      <p:grpSpPr>
        <a:xfrm>
          <a:off x="0" y="0"/>
          <a:ext cx="0" cy="0"/>
          <a:chOff x="0" y="0"/>
          <a:chExt cx="0" cy="0"/>
        </a:xfrm>
      </p:grpSpPr>
    </p:spTree>
    <p:extLst>
      <p:ext uri="{BB962C8B-B14F-4D97-AF65-F5344CB8AC3E}">
        <p14:creationId xmlns:p14="http://schemas.microsoft.com/office/powerpoint/2010/main" val="190318733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3" r:id="rId1"/>
  </p:sldLayoutIdLst>
  <p:hf sldNum="0" hdr="0" ft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21"/>
        <p:cNvGrpSpPr/>
        <p:nvPr/>
      </p:nvGrpSpPr>
      <p:grpSpPr>
        <a:xfrm>
          <a:off x="0" y="0"/>
          <a:ext cx="0" cy="0"/>
          <a:chOff x="0" y="0"/>
          <a:chExt cx="0" cy="0"/>
        </a:xfrm>
      </p:grpSpPr>
    </p:spTree>
    <p:extLst>
      <p:ext uri="{BB962C8B-B14F-4D97-AF65-F5344CB8AC3E}">
        <p14:creationId xmlns:p14="http://schemas.microsoft.com/office/powerpoint/2010/main" val="4260113411"/>
      </p:ext>
    </p:extLst>
  </p:cSld>
  <p:clrMap bg1="lt1" tx1="dk1" bg2="dk2" tx2="lt2" accent1="accent1" accent2="accent2" accent3="accent3" accent4="accent4" accent5="accent5" accent6="accent6" hlink="hlink" folHlink="folHlink"/>
  <p:sldLayoutIdLst>
    <p:sldLayoutId id="2147483655" r:id="rId1"/>
  </p:sldLayoutIdLst>
  <p:hf sldNum="0" hdr="0" ft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nysemail.sharepoint.com/:x:/r/teams/DCJS.365.OPDF/_layouts/15/Doc.aspx?sourcedoc=%7BE9887A69-AA48-440C-B7C5-AB1C3E7DCB1C%7D&amp;file=Scoring%20Instrument%20101724.xlsx&amp;action=default&amp;mobileredirect=true"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1" y="182880"/>
            <a:ext cx="11823192" cy="6492240"/>
          </a:xfrm>
          <a:prstGeom prst="roundRect">
            <a:avLst>
              <a:gd name="adj" fmla="val 3633"/>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7EEEC95D-8EB3-0846-9B0E-185DCA083121}"/>
              </a:ext>
            </a:extLst>
          </p:cNvPr>
          <p:cNvSpPr txBox="1">
            <a:spLocks/>
          </p:cNvSpPr>
          <p:nvPr/>
        </p:nvSpPr>
        <p:spPr>
          <a:xfrm>
            <a:off x="230121" y="2433140"/>
            <a:ext cx="11731752" cy="19908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8400"/>
              </a:lnSpc>
            </a:pPr>
            <a:r>
              <a:rPr lang="en-US" sz="4800" b="1" spc="300" dirty="0">
                <a:solidFill>
                  <a:schemeClr val="bg1"/>
                </a:solidFill>
                <a:latin typeface="Oswald" panose="02000503000000000000" pitchFamily="2" charset="0"/>
              </a:rPr>
              <a:t>Mini-Grants Bid Process </a:t>
            </a:r>
          </a:p>
          <a:p>
            <a:pPr algn="ctr">
              <a:lnSpc>
                <a:spcPts val="8400"/>
              </a:lnSpc>
            </a:pPr>
            <a:r>
              <a:rPr lang="en-US" sz="4800" b="1" spc="300" dirty="0">
                <a:solidFill>
                  <a:schemeClr val="bg1"/>
                </a:solidFill>
                <a:latin typeface="Oswald" panose="02000503000000000000" pitchFamily="2" charset="0"/>
              </a:rPr>
              <a:t>JJAG Update</a:t>
            </a:r>
          </a:p>
        </p:txBody>
      </p:sp>
      <p:sp>
        <p:nvSpPr>
          <p:cNvPr id="5" name="Rectangle 4">
            <a:extLst>
              <a:ext uri="{FF2B5EF4-FFF2-40B4-BE49-F238E27FC236}">
                <a16:creationId xmlns:a16="http://schemas.microsoft.com/office/drawing/2014/main" id="{A2E30707-2650-DC67-4B93-F141C9F8E6AB}"/>
              </a:ext>
            </a:extLst>
          </p:cNvPr>
          <p:cNvSpPr/>
          <p:nvPr/>
        </p:nvSpPr>
        <p:spPr>
          <a:xfrm>
            <a:off x="0" y="4922099"/>
            <a:ext cx="12191999" cy="9679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8D457CF7-03B9-CDF2-37A3-57350A9BC557}"/>
              </a:ext>
            </a:extLst>
          </p:cNvPr>
          <p:cNvSpPr txBox="1">
            <a:spLocks/>
          </p:cNvSpPr>
          <p:nvPr/>
        </p:nvSpPr>
        <p:spPr>
          <a:xfrm>
            <a:off x="184401" y="5010583"/>
            <a:ext cx="11823192" cy="79094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2600"/>
              </a:lnSpc>
            </a:pPr>
            <a:r>
              <a:rPr lang="en-US" sz="1800" spc="300" dirty="0">
                <a:solidFill>
                  <a:srgbClr val="435D6E"/>
                </a:solidFill>
                <a:latin typeface="Arial" panose="020B0604020202020204" pitchFamily="34" charset="0"/>
                <a:cs typeface="Arial" panose="020B0604020202020204" pitchFamily="34" charset="0"/>
              </a:rPr>
              <a:t>Trista Deame, Chief of Criminal Justice Program Planning and Development, Office of Youth Justice</a:t>
            </a:r>
          </a:p>
        </p:txBody>
      </p:sp>
      <p:sp>
        <p:nvSpPr>
          <p:cNvPr id="2" name="TextBox 1">
            <a:extLst>
              <a:ext uri="{FF2B5EF4-FFF2-40B4-BE49-F238E27FC236}">
                <a16:creationId xmlns:a16="http://schemas.microsoft.com/office/drawing/2014/main" id="{5D3ECCDB-FD8A-87A5-1C3F-798AC966095D}"/>
              </a:ext>
            </a:extLst>
          </p:cNvPr>
          <p:cNvSpPr txBox="1"/>
          <p:nvPr/>
        </p:nvSpPr>
        <p:spPr>
          <a:xfrm>
            <a:off x="1" y="6151443"/>
            <a:ext cx="12191999" cy="307777"/>
          </a:xfrm>
          <a:prstGeom prst="rect">
            <a:avLst/>
          </a:prstGeom>
          <a:noFill/>
        </p:spPr>
        <p:txBody>
          <a:bodyPr wrap="square" rtlCol="0">
            <a:spAutoFit/>
          </a:bodyPr>
          <a:lstStyle/>
          <a:p>
            <a:pPr algn="ctr"/>
            <a:r>
              <a:rPr lang="en-US" sz="1400" cap="all" spc="300" dirty="0">
                <a:solidFill>
                  <a:schemeClr val="bg1"/>
                </a:solidFill>
                <a:latin typeface="Arial" panose="020B0604020202020204" pitchFamily="34" charset="0"/>
                <a:cs typeface="Arial" panose="020B0604020202020204" pitchFamily="34" charset="0"/>
              </a:rPr>
              <a:t>December 2024</a:t>
            </a:r>
          </a:p>
        </p:txBody>
      </p:sp>
      <p:pic>
        <p:nvPicPr>
          <p:cNvPr id="10" name="Picture 9" descr="Graphical user interface, text&#10;&#10;Description automatically generated">
            <a:extLst>
              <a:ext uri="{FF2B5EF4-FFF2-40B4-BE49-F238E27FC236}">
                <a16:creationId xmlns:a16="http://schemas.microsoft.com/office/drawing/2014/main" id="{62687939-7EF9-2017-87BD-D7DCAF779495}"/>
              </a:ext>
            </a:extLst>
          </p:cNvPr>
          <p:cNvPicPr>
            <a:picLocks noChangeAspect="1"/>
          </p:cNvPicPr>
          <p:nvPr/>
        </p:nvPicPr>
        <p:blipFill>
          <a:blip r:embed="rId3"/>
          <a:stretch>
            <a:fillRect/>
          </a:stretch>
        </p:blipFill>
        <p:spPr>
          <a:xfrm>
            <a:off x="2573576" y="626375"/>
            <a:ext cx="6671990" cy="1545336"/>
          </a:xfrm>
          <a:prstGeom prst="rect">
            <a:avLst/>
          </a:prstGeom>
        </p:spPr>
      </p:pic>
    </p:spTree>
    <p:extLst>
      <p:ext uri="{BB962C8B-B14F-4D97-AF65-F5344CB8AC3E}">
        <p14:creationId xmlns:p14="http://schemas.microsoft.com/office/powerpoint/2010/main" val="222347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1" y="182880"/>
            <a:ext cx="11823192" cy="6492240"/>
          </a:xfrm>
          <a:prstGeom prst="roundRect">
            <a:avLst>
              <a:gd name="adj" fmla="val 3633"/>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7EEEC95D-8EB3-0846-9B0E-185DCA083121}"/>
              </a:ext>
            </a:extLst>
          </p:cNvPr>
          <p:cNvSpPr txBox="1">
            <a:spLocks/>
          </p:cNvSpPr>
          <p:nvPr/>
        </p:nvSpPr>
        <p:spPr>
          <a:xfrm>
            <a:off x="230121" y="2433578"/>
            <a:ext cx="11731752" cy="19908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8400"/>
              </a:lnSpc>
            </a:pPr>
            <a:r>
              <a:rPr lang="en-US" sz="6600" b="1" spc="300" dirty="0">
                <a:solidFill>
                  <a:schemeClr val="bg1"/>
                </a:solidFill>
                <a:latin typeface="Oswald" panose="02000503000000000000" pitchFamily="2" charset="0"/>
              </a:rPr>
              <a:t>Timeline</a:t>
            </a:r>
          </a:p>
        </p:txBody>
      </p:sp>
    </p:spTree>
    <p:extLst>
      <p:ext uri="{BB962C8B-B14F-4D97-AF65-F5344CB8AC3E}">
        <p14:creationId xmlns:p14="http://schemas.microsoft.com/office/powerpoint/2010/main" val="2562050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3</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Mini-Grants Bid Process Timeline: 2024</a:t>
            </a:r>
          </a:p>
        </p:txBody>
      </p:sp>
      <p:graphicFrame>
        <p:nvGraphicFramePr>
          <p:cNvPr id="3" name="Diagram 2">
            <a:extLst>
              <a:ext uri="{FF2B5EF4-FFF2-40B4-BE49-F238E27FC236}">
                <a16:creationId xmlns:a16="http://schemas.microsoft.com/office/drawing/2014/main" id="{DA182E5D-0E8F-865D-C2A0-54E8E05A98D5}"/>
              </a:ext>
            </a:extLst>
          </p:cNvPr>
          <p:cNvGraphicFramePr/>
          <p:nvPr>
            <p:extLst>
              <p:ext uri="{D42A27DB-BD31-4B8C-83A1-F6EECF244321}">
                <p14:modId xmlns:p14="http://schemas.microsoft.com/office/powerpoint/2010/main" val="2725674194"/>
              </p:ext>
            </p:extLst>
          </p:nvPr>
        </p:nvGraphicFramePr>
        <p:xfrm>
          <a:off x="914400" y="719666"/>
          <a:ext cx="1097019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7F0835C7-B962-BE06-0DBC-D1C4D0B58BD5}"/>
              </a:ext>
            </a:extLst>
          </p:cNvPr>
          <p:cNvSpPr txBox="1"/>
          <p:nvPr/>
        </p:nvSpPr>
        <p:spPr>
          <a:xfrm>
            <a:off x="1333415" y="3121631"/>
            <a:ext cx="1055077" cy="584775"/>
          </a:xfrm>
          <a:prstGeom prst="rect">
            <a:avLst/>
          </a:prstGeom>
          <a:noFill/>
        </p:spPr>
        <p:txBody>
          <a:bodyPr wrap="square" rtlCol="0">
            <a:spAutoFit/>
          </a:bodyPr>
          <a:lstStyle/>
          <a:p>
            <a:pPr algn="ctr"/>
            <a:r>
              <a:rPr lang="en-US" sz="1600" b="1" dirty="0"/>
              <a:t>June 18</a:t>
            </a:r>
            <a:r>
              <a:rPr lang="en-US" sz="1600" b="1" baseline="30000" dirty="0"/>
              <a:t>th</a:t>
            </a:r>
            <a:endParaRPr lang="en-US" sz="1600" b="1" dirty="0"/>
          </a:p>
        </p:txBody>
      </p:sp>
      <p:sp>
        <p:nvSpPr>
          <p:cNvPr id="7" name="TextBox 6">
            <a:extLst>
              <a:ext uri="{FF2B5EF4-FFF2-40B4-BE49-F238E27FC236}">
                <a16:creationId xmlns:a16="http://schemas.microsoft.com/office/drawing/2014/main" id="{9CDFD654-F7A6-51B3-0605-0EAD7C9BE951}"/>
              </a:ext>
            </a:extLst>
          </p:cNvPr>
          <p:cNvSpPr txBox="1"/>
          <p:nvPr/>
        </p:nvSpPr>
        <p:spPr>
          <a:xfrm>
            <a:off x="3338918" y="3136611"/>
            <a:ext cx="1055077" cy="584775"/>
          </a:xfrm>
          <a:prstGeom prst="rect">
            <a:avLst/>
          </a:prstGeom>
          <a:noFill/>
        </p:spPr>
        <p:txBody>
          <a:bodyPr wrap="square" rtlCol="0">
            <a:spAutoFit/>
          </a:bodyPr>
          <a:lstStyle/>
          <a:p>
            <a:pPr algn="ctr"/>
            <a:r>
              <a:rPr lang="en-US" sz="1600" b="1" dirty="0"/>
              <a:t>Sept</a:t>
            </a:r>
          </a:p>
          <a:p>
            <a:pPr algn="ctr"/>
            <a:r>
              <a:rPr lang="en-US" sz="1600" b="1" dirty="0"/>
              <a:t>16th</a:t>
            </a:r>
          </a:p>
        </p:txBody>
      </p:sp>
      <p:sp>
        <p:nvSpPr>
          <p:cNvPr id="8" name="TextBox 7">
            <a:extLst>
              <a:ext uri="{FF2B5EF4-FFF2-40B4-BE49-F238E27FC236}">
                <a16:creationId xmlns:a16="http://schemas.microsoft.com/office/drawing/2014/main" id="{757BA895-B626-870D-D63A-8BE4958473A3}"/>
              </a:ext>
            </a:extLst>
          </p:cNvPr>
          <p:cNvSpPr txBox="1"/>
          <p:nvPr/>
        </p:nvSpPr>
        <p:spPr>
          <a:xfrm>
            <a:off x="5344421" y="3098991"/>
            <a:ext cx="1055077" cy="584775"/>
          </a:xfrm>
          <a:prstGeom prst="rect">
            <a:avLst/>
          </a:prstGeom>
          <a:noFill/>
        </p:spPr>
        <p:txBody>
          <a:bodyPr wrap="square" rtlCol="0">
            <a:spAutoFit/>
          </a:bodyPr>
          <a:lstStyle/>
          <a:p>
            <a:pPr algn="ctr"/>
            <a:r>
              <a:rPr lang="en-US" sz="1600" b="1" dirty="0"/>
              <a:t>Oct</a:t>
            </a:r>
          </a:p>
          <a:p>
            <a:pPr algn="ctr"/>
            <a:r>
              <a:rPr lang="en-US" sz="1600" b="1" dirty="0"/>
              <a:t>16th</a:t>
            </a:r>
          </a:p>
        </p:txBody>
      </p:sp>
      <p:sp>
        <p:nvSpPr>
          <p:cNvPr id="10" name="TextBox 9">
            <a:extLst>
              <a:ext uri="{FF2B5EF4-FFF2-40B4-BE49-F238E27FC236}">
                <a16:creationId xmlns:a16="http://schemas.microsoft.com/office/drawing/2014/main" id="{18EDBB49-BD63-3985-8CB7-2758579225C8}"/>
              </a:ext>
            </a:extLst>
          </p:cNvPr>
          <p:cNvSpPr txBox="1"/>
          <p:nvPr/>
        </p:nvSpPr>
        <p:spPr>
          <a:xfrm>
            <a:off x="7349924" y="3077327"/>
            <a:ext cx="1055077" cy="584775"/>
          </a:xfrm>
          <a:prstGeom prst="rect">
            <a:avLst/>
          </a:prstGeom>
          <a:noFill/>
        </p:spPr>
        <p:txBody>
          <a:bodyPr wrap="square" rtlCol="0">
            <a:spAutoFit/>
          </a:bodyPr>
          <a:lstStyle/>
          <a:p>
            <a:pPr algn="ctr"/>
            <a:r>
              <a:rPr lang="en-US" sz="1600" b="1" dirty="0"/>
              <a:t>Nov </a:t>
            </a:r>
          </a:p>
          <a:p>
            <a:pPr algn="ctr"/>
            <a:r>
              <a:rPr lang="en-US" sz="1600" b="1" dirty="0"/>
              <a:t>12th</a:t>
            </a:r>
          </a:p>
        </p:txBody>
      </p:sp>
      <p:sp>
        <p:nvSpPr>
          <p:cNvPr id="13" name="TextBox 12">
            <a:extLst>
              <a:ext uri="{FF2B5EF4-FFF2-40B4-BE49-F238E27FC236}">
                <a16:creationId xmlns:a16="http://schemas.microsoft.com/office/drawing/2014/main" id="{83DF387F-FDEC-F463-2706-D86A5CE31DF5}"/>
              </a:ext>
            </a:extLst>
          </p:cNvPr>
          <p:cNvSpPr txBox="1"/>
          <p:nvPr/>
        </p:nvSpPr>
        <p:spPr>
          <a:xfrm>
            <a:off x="9355427" y="3197018"/>
            <a:ext cx="1055077" cy="338554"/>
          </a:xfrm>
          <a:prstGeom prst="rect">
            <a:avLst/>
          </a:prstGeom>
          <a:noFill/>
        </p:spPr>
        <p:txBody>
          <a:bodyPr wrap="square" rtlCol="0">
            <a:spAutoFit/>
          </a:bodyPr>
          <a:lstStyle/>
          <a:p>
            <a:pPr algn="ctr"/>
            <a:r>
              <a:rPr lang="en-US" sz="1600" b="1" dirty="0"/>
              <a:t>Dec</a:t>
            </a:r>
          </a:p>
        </p:txBody>
      </p:sp>
    </p:spTree>
    <p:extLst>
      <p:ext uri="{BB962C8B-B14F-4D97-AF65-F5344CB8AC3E}">
        <p14:creationId xmlns:p14="http://schemas.microsoft.com/office/powerpoint/2010/main" val="1223822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4"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4</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Mini-Grant Application: Instructions</a:t>
            </a:r>
          </a:p>
        </p:txBody>
      </p:sp>
      <p:sp>
        <p:nvSpPr>
          <p:cNvPr id="3" name="Content Placeholder 2">
            <a:extLst>
              <a:ext uri="{FF2B5EF4-FFF2-40B4-BE49-F238E27FC236}">
                <a16:creationId xmlns:a16="http://schemas.microsoft.com/office/drawing/2014/main" id="{ADE4061A-E270-DA0B-5111-07C905D5ABBB}"/>
              </a:ext>
            </a:extLst>
          </p:cNvPr>
          <p:cNvSpPr txBox="1">
            <a:spLocks/>
          </p:cNvSpPr>
          <p:nvPr/>
        </p:nvSpPr>
        <p:spPr>
          <a:xfrm>
            <a:off x="152400" y="14109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0" i="0" u="none" strike="noStrike" baseline="0" dirty="0">
                <a:solidFill>
                  <a:srgbClr val="000000"/>
                </a:solidFill>
                <a:latin typeface="Nunito Sans 12pt ExtraLight 12pt Normal"/>
              </a:rPr>
              <a:t>To complete your application, please provide a detailed work plan and budget. All funding provided must support program efforts during the project period. Funding requests not directly related to the work plan will not be granted. </a:t>
            </a:r>
          </a:p>
          <a:p>
            <a:r>
              <a:rPr lang="en-US" sz="2000" b="0" i="0" u="none" strike="noStrike" baseline="0" dirty="0">
                <a:solidFill>
                  <a:srgbClr val="000000"/>
                </a:solidFill>
                <a:latin typeface="Nunito Sans 12pt ExtraLight 12pt Normal"/>
              </a:rPr>
              <a:t>Allowable Costs: Examples of allow able program categories for funding include, but are not limited to the following:</a:t>
            </a:r>
          </a:p>
          <a:p>
            <a:pPr lvl="1">
              <a:spcBef>
                <a:spcPts val="0"/>
              </a:spcBef>
            </a:pPr>
            <a:r>
              <a:rPr lang="en-US" sz="1600" b="0" i="0" u="none" strike="noStrike" baseline="0" dirty="0">
                <a:solidFill>
                  <a:srgbClr val="000000"/>
                </a:solidFill>
                <a:latin typeface="Nunito Sans 12pt ExtraLight 12pt Normal"/>
              </a:rPr>
              <a:t>Mentoring</a:t>
            </a:r>
          </a:p>
          <a:p>
            <a:pPr lvl="1">
              <a:spcBef>
                <a:spcPts val="0"/>
              </a:spcBef>
            </a:pPr>
            <a:r>
              <a:rPr lang="en-US" sz="1600" b="0" i="0" u="none" strike="noStrike" baseline="0" dirty="0">
                <a:solidFill>
                  <a:srgbClr val="000000"/>
                </a:solidFill>
                <a:latin typeface="Nunito Sans 12pt ExtraLight 12pt Normal"/>
              </a:rPr>
              <a:t>Mental health services</a:t>
            </a:r>
          </a:p>
          <a:p>
            <a:pPr lvl="1">
              <a:spcBef>
                <a:spcPts val="0"/>
              </a:spcBef>
            </a:pPr>
            <a:r>
              <a:rPr lang="en-US" sz="1600" b="0" i="0" u="none" strike="noStrike" baseline="0" dirty="0">
                <a:solidFill>
                  <a:srgbClr val="000000"/>
                </a:solidFill>
                <a:latin typeface="Nunito Sans 12pt ExtraLight 12pt Normal"/>
              </a:rPr>
              <a:t>Restorative practices</a:t>
            </a:r>
          </a:p>
          <a:p>
            <a:pPr lvl="1">
              <a:spcBef>
                <a:spcPts val="0"/>
              </a:spcBef>
            </a:pPr>
            <a:r>
              <a:rPr lang="en-US" sz="1600" b="0" i="0" u="none" strike="noStrike" baseline="0" dirty="0">
                <a:solidFill>
                  <a:srgbClr val="000000"/>
                </a:solidFill>
                <a:latin typeface="Nunito Sans 12pt ExtraLight 12pt Normal"/>
              </a:rPr>
              <a:t>Trauma and healing</a:t>
            </a:r>
          </a:p>
          <a:p>
            <a:pPr lvl="1">
              <a:spcBef>
                <a:spcPts val="0"/>
              </a:spcBef>
            </a:pPr>
            <a:r>
              <a:rPr lang="en-US" sz="1600" b="0" i="0" u="none" strike="noStrike" baseline="0" dirty="0">
                <a:solidFill>
                  <a:srgbClr val="000000"/>
                </a:solidFill>
                <a:latin typeface="Nunito Sans 12pt ExtraLight 12pt Normal"/>
              </a:rPr>
              <a:t>Positive youth development opportunities</a:t>
            </a:r>
          </a:p>
          <a:p>
            <a:pPr lvl="1">
              <a:spcBef>
                <a:spcPts val="0"/>
              </a:spcBef>
            </a:pPr>
            <a:r>
              <a:rPr lang="en-US" sz="1600" b="0" i="0" u="none" strike="noStrike" baseline="0" dirty="0">
                <a:solidFill>
                  <a:srgbClr val="000000"/>
                </a:solidFill>
                <a:latin typeface="Nunito Sans 12pt ExtraLight 12pt Normal"/>
              </a:rPr>
              <a:t>Community trust building</a:t>
            </a:r>
          </a:p>
          <a:p>
            <a:pPr lvl="1">
              <a:spcBef>
                <a:spcPts val="0"/>
              </a:spcBef>
            </a:pPr>
            <a:r>
              <a:rPr lang="en-US" sz="1600" b="0" i="0" u="none" strike="noStrike" baseline="0" dirty="0">
                <a:solidFill>
                  <a:srgbClr val="000000"/>
                </a:solidFill>
                <a:latin typeface="Nunito Sans 12pt ExtraLight 12pt Normal"/>
              </a:rPr>
              <a:t>Personnel and administrative overhead are also examples of allowable costs.</a:t>
            </a:r>
          </a:p>
          <a:p>
            <a:r>
              <a:rPr lang="en-US" sz="2000" b="0" i="0" u="none" strike="noStrike" baseline="0" dirty="0">
                <a:solidFill>
                  <a:srgbClr val="000000"/>
                </a:solidFill>
                <a:latin typeface="Nunito Sans 12pt ExtraLight 12pt Normal"/>
              </a:rPr>
              <a:t>Examples of unallowable categories for funding include, but are not limited to, the following:</a:t>
            </a:r>
          </a:p>
          <a:p>
            <a:pPr lvl="1"/>
            <a:r>
              <a:rPr lang="en-US" sz="1600" b="0" i="0" u="none" strike="noStrike" baseline="0" dirty="0">
                <a:solidFill>
                  <a:srgbClr val="000000"/>
                </a:solidFill>
                <a:latin typeface="Nunito Sans 12pt ExtraLight 12pt Normal"/>
              </a:rPr>
              <a:t>Capital improvement projects</a:t>
            </a:r>
          </a:p>
          <a:p>
            <a:pPr lvl="1"/>
            <a:r>
              <a:rPr lang="en-US" sz="1600" b="0" i="0" u="none" strike="noStrike" baseline="0" dirty="0">
                <a:solidFill>
                  <a:srgbClr val="000000"/>
                </a:solidFill>
                <a:latin typeface="Nunito Sans 12pt ExtraLight 12pt Normal"/>
              </a:rPr>
              <a:t>Law enforcement equipment</a:t>
            </a:r>
          </a:p>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311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4"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5</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Mini-Grant Application: Workplan</a:t>
            </a:r>
          </a:p>
        </p:txBody>
      </p:sp>
      <p:pic>
        <p:nvPicPr>
          <p:cNvPr id="2" name="Picture 1">
            <a:extLst>
              <a:ext uri="{FF2B5EF4-FFF2-40B4-BE49-F238E27FC236}">
                <a16:creationId xmlns:a16="http://schemas.microsoft.com/office/drawing/2014/main" id="{F04C272B-E796-62B6-25A8-D049C09603FB}"/>
              </a:ext>
            </a:extLst>
          </p:cNvPr>
          <p:cNvPicPr>
            <a:picLocks noChangeAspect="1"/>
          </p:cNvPicPr>
          <p:nvPr/>
        </p:nvPicPr>
        <p:blipFill>
          <a:blip r:embed="rId3"/>
          <a:stretch>
            <a:fillRect/>
          </a:stretch>
        </p:blipFill>
        <p:spPr>
          <a:xfrm>
            <a:off x="2659380" y="884682"/>
            <a:ext cx="6873240" cy="5088636"/>
          </a:xfrm>
          <a:prstGeom prst="rect">
            <a:avLst/>
          </a:prstGeom>
        </p:spPr>
      </p:pic>
    </p:spTree>
    <p:extLst>
      <p:ext uri="{BB962C8B-B14F-4D97-AF65-F5344CB8AC3E}">
        <p14:creationId xmlns:p14="http://schemas.microsoft.com/office/powerpoint/2010/main" val="2949151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4"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6</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Mini-Grant Application: Budget</a:t>
            </a:r>
          </a:p>
        </p:txBody>
      </p:sp>
      <p:pic>
        <p:nvPicPr>
          <p:cNvPr id="6" name="Picture 5">
            <a:extLst>
              <a:ext uri="{FF2B5EF4-FFF2-40B4-BE49-F238E27FC236}">
                <a16:creationId xmlns:a16="http://schemas.microsoft.com/office/drawing/2014/main" id="{BDE6634A-9493-742F-6159-2F60AC3AC750}"/>
              </a:ext>
            </a:extLst>
          </p:cNvPr>
          <p:cNvPicPr>
            <a:picLocks noChangeAspect="1"/>
          </p:cNvPicPr>
          <p:nvPr/>
        </p:nvPicPr>
        <p:blipFill>
          <a:blip r:embed="rId3"/>
          <a:stretch>
            <a:fillRect/>
          </a:stretch>
        </p:blipFill>
        <p:spPr>
          <a:xfrm>
            <a:off x="3114990" y="1258518"/>
            <a:ext cx="5596932" cy="5049539"/>
          </a:xfrm>
          <a:prstGeom prst="rect">
            <a:avLst/>
          </a:prstGeom>
        </p:spPr>
      </p:pic>
    </p:spTree>
    <p:extLst>
      <p:ext uri="{BB962C8B-B14F-4D97-AF65-F5344CB8AC3E}">
        <p14:creationId xmlns:p14="http://schemas.microsoft.com/office/powerpoint/2010/main" val="860722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4" y="93451"/>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spcBef>
                <a:spcPts val="0"/>
              </a:spcBef>
              <a:spcAft>
                <a:spcPts val="0"/>
              </a:spcAft>
            </a:pPr>
            <a:endParaRPr lang="en-US" sz="1800" dirty="0">
              <a:solidFill>
                <a:srgbClr val="000000"/>
              </a:solidFill>
              <a:effectLst/>
              <a:latin typeface="Arial" panose="020B0604020202020204" pitchFamily="34" charset="0"/>
              <a:ea typeface="Times New Roman" panose="02020603050405020304" pitchFamily="18" charset="0"/>
              <a:cs typeface="Nunito Sans 12pt ExtraLight 12p"/>
            </a:endParaRPr>
          </a:p>
          <a:p>
            <a:pPr marL="0" marR="0">
              <a:spcBef>
                <a:spcPts val="0"/>
              </a:spcBef>
              <a:spcAft>
                <a:spcPts val="0"/>
              </a:spcAft>
            </a:pPr>
            <a:endParaRPr lang="en-US" sz="1800" dirty="0">
              <a:solidFill>
                <a:srgbClr val="000000"/>
              </a:solidFill>
              <a:latin typeface="Arial" panose="020B0604020202020204" pitchFamily="34" charset="0"/>
              <a:ea typeface="Times New Roman" panose="02020603050405020304" pitchFamily="18" charset="0"/>
              <a:cs typeface="Nunito Sans 12pt ExtraLight 12p"/>
            </a:endParaRPr>
          </a:p>
          <a:p>
            <a:pPr marL="0" marR="0">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Nunito Sans 12pt ExtraLight 12p"/>
              </a:rPr>
              <a:t>To evaluate the quality and completeness of the applications received, a </a:t>
            </a:r>
            <a:r>
              <a:rPr lang="en-US" sz="1800" u="sng" dirty="0">
                <a:solidFill>
                  <a:srgbClr val="000000"/>
                </a:solidFill>
                <a:effectLst/>
                <a:latin typeface="Arial" panose="020B0604020202020204" pitchFamily="34" charset="0"/>
                <a:ea typeface="Times New Roman" panose="02020603050405020304" pitchFamily="18" charset="0"/>
                <a:cs typeface="Nunito Sans 12pt ExtraLight 12p"/>
                <a:hlinkClick r:id="rId3"/>
              </a:rPr>
              <a:t>scoring instrument</a:t>
            </a:r>
            <a:r>
              <a:rPr lang="en-US" sz="1800" dirty="0">
                <a:solidFill>
                  <a:srgbClr val="000000"/>
                </a:solidFill>
                <a:effectLst/>
                <a:latin typeface="Arial" panose="020B0604020202020204" pitchFamily="34" charset="0"/>
                <a:ea typeface="Times New Roman" panose="02020603050405020304" pitchFamily="18" charset="0"/>
                <a:cs typeface="Nunito Sans 12pt ExtraLight 12p"/>
              </a:rPr>
              <a:t> was developed to capture organizational experience, completeness and comprehensiveness of the workplan submitted and program proposed as well as, the appropriateness of budget submitted to support the work. A pre-scoring meeting was held with reviewers to go over the intent of the bid request, the requirements for submission, as well as the scoring instrument and consistency in making scoring decisions. A total of five individuals who scored each application, the average score of each application was utilized in the decision-making process. Below is a quantitative summary of the received responses.</a:t>
            </a:r>
            <a:endParaRPr lang="en-US" sz="1800" dirty="0">
              <a:solidFill>
                <a:srgbClr val="000000"/>
              </a:solidFill>
              <a:effectLst/>
              <a:latin typeface="Nunito Sans 12pt ExtraLight 12p"/>
              <a:ea typeface="Times New Roman" panose="02020603050405020304" pitchFamily="18" charset="0"/>
              <a:cs typeface="Nunito Sans 12pt ExtraLight 12p"/>
            </a:endParaRPr>
          </a:p>
          <a:p>
            <a:pPr marL="0" marR="0">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Nunito Sans 12pt ExtraLight 12p"/>
              </a:rPr>
              <a:t> </a:t>
            </a:r>
            <a:endParaRPr lang="en-US" sz="1800" dirty="0">
              <a:solidFill>
                <a:srgbClr val="000000"/>
              </a:solidFill>
              <a:effectLst/>
              <a:latin typeface="Nunito Sans 12pt ExtraLight 12p"/>
              <a:ea typeface="Times New Roman" panose="02020603050405020304" pitchFamily="18" charset="0"/>
              <a:cs typeface="Nunito Sans 12pt ExtraLight 12p"/>
            </a:endParaRPr>
          </a:p>
          <a:p>
            <a:pPr marL="0" marR="0">
              <a:spcBef>
                <a:spcPts val="0"/>
              </a:spcBef>
              <a:spcAft>
                <a:spcPts val="0"/>
              </a:spcAft>
            </a:pPr>
            <a:r>
              <a:rPr lang="en-US" sz="1800" b="1" dirty="0">
                <a:solidFill>
                  <a:srgbClr val="000000"/>
                </a:solidFill>
                <a:effectLst/>
                <a:latin typeface="Arial" panose="020B0604020202020204" pitchFamily="34" charset="0"/>
                <a:ea typeface="Times New Roman" panose="02020603050405020304" pitchFamily="18" charset="0"/>
                <a:cs typeface="Nunito Sans 12pt ExtraLight 12p"/>
              </a:rPr>
              <a:t>Total Number of Bids Received: 82</a:t>
            </a:r>
            <a:endParaRPr lang="en-US" sz="1800" dirty="0">
              <a:solidFill>
                <a:srgbClr val="000000"/>
              </a:solidFill>
              <a:effectLst/>
              <a:latin typeface="Nunito Sans 12pt ExtraLight 12p"/>
              <a:ea typeface="Times New Roman" panose="02020603050405020304" pitchFamily="18" charset="0"/>
              <a:cs typeface="Nunito Sans 12pt ExtraLight 12p"/>
            </a:endParaRPr>
          </a:p>
          <a:p>
            <a:pPr marL="0" marR="0">
              <a:spcBef>
                <a:spcPts val="0"/>
              </a:spcBef>
              <a:spcAft>
                <a:spcPts val="0"/>
              </a:spcAft>
            </a:pPr>
            <a:r>
              <a:rPr lang="en-US" sz="1800" b="1" dirty="0">
                <a:solidFill>
                  <a:srgbClr val="000000"/>
                </a:solidFill>
                <a:effectLst/>
                <a:latin typeface="Arial" panose="020B0604020202020204" pitchFamily="34" charset="0"/>
                <a:ea typeface="Times New Roman" panose="02020603050405020304" pitchFamily="18" charset="0"/>
                <a:cs typeface="Nunito Sans 12pt ExtraLight 12p"/>
              </a:rPr>
              <a:t>Total Number of Bids Disqualified in Initial Review: 24</a:t>
            </a:r>
            <a:endParaRPr lang="en-US" sz="1800" dirty="0">
              <a:solidFill>
                <a:srgbClr val="000000"/>
              </a:solidFill>
              <a:effectLst/>
              <a:latin typeface="Nunito Sans 12pt ExtraLight 12p"/>
              <a:ea typeface="Times New Roman" panose="02020603050405020304" pitchFamily="18" charset="0"/>
              <a:cs typeface="Nunito Sans 12pt ExtraLight 12p"/>
            </a:endParaRPr>
          </a:p>
          <a:p>
            <a:pPr marL="0" marR="0">
              <a:spcBef>
                <a:spcPts val="0"/>
              </a:spcBef>
              <a:spcAft>
                <a:spcPts val="0"/>
              </a:spcAft>
            </a:pPr>
            <a:r>
              <a:rPr lang="en-US" sz="1800" b="1" dirty="0">
                <a:solidFill>
                  <a:srgbClr val="000000"/>
                </a:solidFill>
                <a:effectLst/>
                <a:latin typeface="Arial" panose="020B0604020202020204" pitchFamily="34" charset="0"/>
                <a:ea typeface="Times New Roman" panose="02020603050405020304" pitchFamily="18" charset="0"/>
                <a:cs typeface="Nunito Sans 12pt ExtraLight 12p"/>
              </a:rPr>
              <a:t>Total Number of Bids Reviewed and Scored: 58</a:t>
            </a:r>
            <a:endParaRPr lang="en-US" sz="1800" dirty="0">
              <a:solidFill>
                <a:srgbClr val="000000"/>
              </a:solidFill>
              <a:effectLst/>
              <a:latin typeface="Nunito Sans 12pt ExtraLight 12p"/>
              <a:ea typeface="Times New Roman" panose="02020603050405020304" pitchFamily="18" charset="0"/>
              <a:cs typeface="Nunito Sans 12pt ExtraLight 12p"/>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Reviewers included: Trista Deame, Alison Floyd, Courtney Murphy, and Omar Cyrille from OYJ; and Tonya Tamir from OPDF.</a:t>
            </a:r>
            <a:endParaRPr lang="en-US" sz="1800" dirty="0">
              <a:effectLst/>
              <a:latin typeface="Courier"/>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Responses were automatically disqualified if organizations were not pre-qualified in the State Financial System. </a:t>
            </a:r>
            <a:endParaRPr lang="en-US" sz="1800" dirty="0">
              <a:effectLst/>
              <a:latin typeface="Courier"/>
              <a:ea typeface="Times New Roman" panose="02020603050405020304" pitchFamily="18" charset="0"/>
              <a:cs typeface="Times New Roman" panose="02020603050405020304" pitchFamily="18" charset="0"/>
            </a:endParaRPr>
          </a:p>
          <a:p>
            <a:pPr marL="0" marR="0">
              <a:spcBef>
                <a:spcPts val="0"/>
              </a:spcBef>
              <a:spcAft>
                <a:spcPts val="0"/>
              </a:spcAft>
            </a:pPr>
            <a:endParaRPr lang="en-US" sz="1800" dirty="0">
              <a:solidFill>
                <a:srgbClr val="000000"/>
              </a:solidFill>
              <a:effectLst/>
              <a:latin typeface="Arial" panose="020B0604020202020204" pitchFamily="34" charset="0"/>
              <a:ea typeface="Times New Roman" panose="02020603050405020304" pitchFamily="18" charset="0"/>
              <a:cs typeface="Nunito Sans 12pt ExtraLight 12p"/>
            </a:endParaRPr>
          </a:p>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7</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Mini-Grant Bid Response Results</a:t>
            </a:r>
          </a:p>
        </p:txBody>
      </p:sp>
    </p:spTree>
    <p:extLst>
      <p:ext uri="{BB962C8B-B14F-4D97-AF65-F5344CB8AC3E}">
        <p14:creationId xmlns:p14="http://schemas.microsoft.com/office/powerpoint/2010/main" val="3772478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4" y="68051"/>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Murphy, and Omar Cyrille from OYJ; and Tonya Tamir from OPDF.</a:t>
            </a:r>
            <a:endParaRPr lang="en-US" sz="1800" dirty="0">
              <a:effectLst/>
              <a:latin typeface="Courier"/>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Responses were automatically disqualified if organizations were not pre-qualified in the State Financial System. </a:t>
            </a:r>
            <a:endParaRPr lang="en-US" sz="1800" dirty="0">
              <a:effectLst/>
              <a:latin typeface="Courier"/>
              <a:ea typeface="Times New Roman" panose="02020603050405020304" pitchFamily="18" charset="0"/>
              <a:cs typeface="Times New Roman" panose="02020603050405020304" pitchFamily="18" charset="0"/>
            </a:endParaRPr>
          </a:p>
          <a:p>
            <a:pPr marL="0" marR="0">
              <a:spcBef>
                <a:spcPts val="0"/>
              </a:spcBef>
              <a:spcAft>
                <a:spcPts val="0"/>
              </a:spcAft>
            </a:pPr>
            <a:endParaRPr lang="en-US" sz="1800" dirty="0">
              <a:solidFill>
                <a:srgbClr val="000000"/>
              </a:solidFill>
              <a:effectLst/>
              <a:latin typeface="Arial" panose="020B0604020202020204" pitchFamily="34" charset="0"/>
              <a:ea typeface="Times New Roman" panose="02020603050405020304" pitchFamily="18" charset="0"/>
              <a:cs typeface="Nunito Sans 12pt ExtraLight 12p"/>
            </a:endParaRPr>
          </a:p>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8</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4" y="136156"/>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Mini-Grant Bid Response Results: Applied Geographic Locations</a:t>
            </a:r>
          </a:p>
        </p:txBody>
      </p:sp>
      <p:pic>
        <p:nvPicPr>
          <p:cNvPr id="3" name="Picture 2">
            <a:extLst>
              <a:ext uri="{FF2B5EF4-FFF2-40B4-BE49-F238E27FC236}">
                <a16:creationId xmlns:a16="http://schemas.microsoft.com/office/drawing/2014/main" id="{4314A277-5375-0AD9-D6B2-A4F0B798BB90}"/>
              </a:ext>
            </a:extLst>
          </p:cNvPr>
          <p:cNvPicPr>
            <a:picLocks noChangeAspect="1"/>
          </p:cNvPicPr>
          <p:nvPr/>
        </p:nvPicPr>
        <p:blipFill>
          <a:blip r:embed="rId3"/>
          <a:stretch>
            <a:fillRect/>
          </a:stretch>
        </p:blipFill>
        <p:spPr>
          <a:xfrm>
            <a:off x="2490458" y="992431"/>
            <a:ext cx="6311897" cy="5046480"/>
          </a:xfrm>
          <a:prstGeom prst="rect">
            <a:avLst/>
          </a:prstGeom>
        </p:spPr>
      </p:pic>
      <p:sp>
        <p:nvSpPr>
          <p:cNvPr id="6" name="Star: 5 Points 5">
            <a:extLst>
              <a:ext uri="{FF2B5EF4-FFF2-40B4-BE49-F238E27FC236}">
                <a16:creationId xmlns:a16="http://schemas.microsoft.com/office/drawing/2014/main" id="{83891361-AD6D-87F2-7825-C800D64E6F7B}"/>
              </a:ext>
            </a:extLst>
          </p:cNvPr>
          <p:cNvSpPr/>
          <p:nvPr/>
        </p:nvSpPr>
        <p:spPr>
          <a:xfrm>
            <a:off x="7213600" y="4864100"/>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F9C56BC1-5F82-6DDE-B147-63F3F831D353}"/>
              </a:ext>
            </a:extLst>
          </p:cNvPr>
          <p:cNvSpPr/>
          <p:nvPr/>
        </p:nvSpPr>
        <p:spPr>
          <a:xfrm>
            <a:off x="6970108" y="5527990"/>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8C199B02-48FB-03D5-9101-35467B3C0945}"/>
              </a:ext>
            </a:extLst>
          </p:cNvPr>
          <p:cNvSpPr/>
          <p:nvPr/>
        </p:nvSpPr>
        <p:spPr>
          <a:xfrm>
            <a:off x="7154512" y="5453421"/>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BE019298-3465-F5D6-C6E6-1DB46626E53E}"/>
              </a:ext>
            </a:extLst>
          </p:cNvPr>
          <p:cNvSpPr/>
          <p:nvPr/>
        </p:nvSpPr>
        <p:spPr>
          <a:xfrm>
            <a:off x="5694840" y="2052531"/>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DA23F9CE-E08E-EEFD-2FF0-344CFBB7347A}"/>
              </a:ext>
            </a:extLst>
          </p:cNvPr>
          <p:cNvSpPr/>
          <p:nvPr/>
        </p:nvSpPr>
        <p:spPr>
          <a:xfrm>
            <a:off x="3232150" y="3130021"/>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67383285-0808-19AD-966E-8ABE318D7C4A}"/>
              </a:ext>
            </a:extLst>
          </p:cNvPr>
          <p:cNvSpPr/>
          <p:nvPr/>
        </p:nvSpPr>
        <p:spPr>
          <a:xfrm>
            <a:off x="5226050" y="2990850"/>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2A591469-2C1C-9898-D8DC-4B003DA0EB58}"/>
              </a:ext>
            </a:extLst>
          </p:cNvPr>
          <p:cNvSpPr/>
          <p:nvPr/>
        </p:nvSpPr>
        <p:spPr>
          <a:xfrm>
            <a:off x="4324350" y="3873500"/>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tar: 5 Points 15">
            <a:extLst>
              <a:ext uri="{FF2B5EF4-FFF2-40B4-BE49-F238E27FC236}">
                <a16:creationId xmlns:a16="http://schemas.microsoft.com/office/drawing/2014/main" id="{9D4F1845-4AE9-3733-1688-96F6F84063E7}"/>
              </a:ext>
            </a:extLst>
          </p:cNvPr>
          <p:cNvSpPr/>
          <p:nvPr/>
        </p:nvSpPr>
        <p:spPr>
          <a:xfrm>
            <a:off x="2626354" y="3781425"/>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6C3C976E-C52B-99AA-DD55-49266C6A7531}"/>
              </a:ext>
            </a:extLst>
          </p:cNvPr>
          <p:cNvSpPr/>
          <p:nvPr/>
        </p:nvSpPr>
        <p:spPr>
          <a:xfrm>
            <a:off x="5920574" y="2658901"/>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tar: 5 Points 17">
            <a:extLst>
              <a:ext uri="{FF2B5EF4-FFF2-40B4-BE49-F238E27FC236}">
                <a16:creationId xmlns:a16="http://schemas.microsoft.com/office/drawing/2014/main" id="{A043D283-1906-A365-A724-696F3FCE18A4}"/>
              </a:ext>
            </a:extLst>
          </p:cNvPr>
          <p:cNvSpPr/>
          <p:nvPr/>
        </p:nvSpPr>
        <p:spPr>
          <a:xfrm>
            <a:off x="6970108" y="5312725"/>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tar: 5 Points 21">
            <a:extLst>
              <a:ext uri="{FF2B5EF4-FFF2-40B4-BE49-F238E27FC236}">
                <a16:creationId xmlns:a16="http://schemas.microsoft.com/office/drawing/2014/main" id="{3E14E251-685A-9E90-1B5E-DCABCA5A074B}"/>
              </a:ext>
            </a:extLst>
          </p:cNvPr>
          <p:cNvSpPr/>
          <p:nvPr/>
        </p:nvSpPr>
        <p:spPr>
          <a:xfrm>
            <a:off x="5316560" y="2508620"/>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tar: 5 Points 22">
            <a:extLst>
              <a:ext uri="{FF2B5EF4-FFF2-40B4-BE49-F238E27FC236}">
                <a16:creationId xmlns:a16="http://schemas.microsoft.com/office/drawing/2014/main" id="{AB7FFC08-1AC6-1B8D-BE94-9937D9A56845}"/>
              </a:ext>
            </a:extLst>
          </p:cNvPr>
          <p:cNvSpPr/>
          <p:nvPr/>
        </p:nvSpPr>
        <p:spPr>
          <a:xfrm>
            <a:off x="6768973" y="4668825"/>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Star: 5 Points 24">
            <a:extLst>
              <a:ext uri="{FF2B5EF4-FFF2-40B4-BE49-F238E27FC236}">
                <a16:creationId xmlns:a16="http://schemas.microsoft.com/office/drawing/2014/main" id="{659BA6BB-E119-F590-BEE6-FF728EF46F71}"/>
              </a:ext>
            </a:extLst>
          </p:cNvPr>
          <p:cNvSpPr/>
          <p:nvPr/>
        </p:nvSpPr>
        <p:spPr>
          <a:xfrm>
            <a:off x="3467100" y="3774261"/>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tar: 5 Points 25">
            <a:extLst>
              <a:ext uri="{FF2B5EF4-FFF2-40B4-BE49-F238E27FC236}">
                <a16:creationId xmlns:a16="http://schemas.microsoft.com/office/drawing/2014/main" id="{EC88F6A4-43FB-9F7D-3FD0-3A4A66509501}"/>
              </a:ext>
            </a:extLst>
          </p:cNvPr>
          <p:cNvSpPr/>
          <p:nvPr/>
        </p:nvSpPr>
        <p:spPr>
          <a:xfrm>
            <a:off x="6081735" y="1346177"/>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tar: 5 Points 26">
            <a:extLst>
              <a:ext uri="{FF2B5EF4-FFF2-40B4-BE49-F238E27FC236}">
                <a16:creationId xmlns:a16="http://schemas.microsoft.com/office/drawing/2014/main" id="{4E5278EF-4D2D-5A88-8AA7-60E25CA6C886}"/>
              </a:ext>
            </a:extLst>
          </p:cNvPr>
          <p:cNvSpPr/>
          <p:nvPr/>
        </p:nvSpPr>
        <p:spPr>
          <a:xfrm>
            <a:off x="4002871" y="2793860"/>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tar: 5 Points 27">
            <a:extLst>
              <a:ext uri="{FF2B5EF4-FFF2-40B4-BE49-F238E27FC236}">
                <a16:creationId xmlns:a16="http://schemas.microsoft.com/office/drawing/2014/main" id="{C8C6B3D6-9DC7-1A51-59EF-BC648A40CCE9}"/>
              </a:ext>
            </a:extLst>
          </p:cNvPr>
          <p:cNvSpPr/>
          <p:nvPr/>
        </p:nvSpPr>
        <p:spPr>
          <a:xfrm>
            <a:off x="7284433" y="5353050"/>
            <a:ext cx="234950" cy="184150"/>
          </a:xfrm>
          <a:prstGeom prst="star5">
            <a:avLst>
              <a:gd name="adj" fmla="val 0"/>
              <a:gd name="hf" fmla="val 105146"/>
              <a:gd name="vf" fmla="val 110557"/>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32C943A-3462-CAEC-D3B5-FF54303C66AD}"/>
              </a:ext>
            </a:extLst>
          </p:cNvPr>
          <p:cNvSpPr txBox="1"/>
          <p:nvPr/>
        </p:nvSpPr>
        <p:spPr>
          <a:xfrm>
            <a:off x="8986759" y="1693445"/>
            <a:ext cx="2822275" cy="666977"/>
          </a:xfrm>
          <a:prstGeom prst="rect">
            <a:avLst/>
          </a:prstGeom>
          <a:noFill/>
        </p:spPr>
        <p:txBody>
          <a:bodyPr wrap="square" rtlCol="0">
            <a:spAutoFit/>
          </a:bodyPr>
          <a:lstStyle/>
          <a:p>
            <a:pPr marL="342900" indent="-342900">
              <a:buFont typeface="Arial" panose="020B0604020202020204" pitchFamily="34" charset="0"/>
              <a:buChar char="•"/>
            </a:pPr>
            <a:r>
              <a:rPr lang="en-US" b="1" dirty="0"/>
              <a:t>NYC – 20 applicants</a:t>
            </a:r>
          </a:p>
          <a:p>
            <a:pPr marL="342900" indent="-342900">
              <a:buFont typeface="Arial" panose="020B0604020202020204" pitchFamily="34" charset="0"/>
              <a:buChar char="•"/>
            </a:pPr>
            <a:r>
              <a:rPr lang="en-US" b="1" dirty="0"/>
              <a:t>ROS – 38 applicants</a:t>
            </a:r>
          </a:p>
        </p:txBody>
      </p:sp>
    </p:spTree>
    <p:extLst>
      <p:ext uri="{BB962C8B-B14F-4D97-AF65-F5344CB8AC3E}">
        <p14:creationId xmlns:p14="http://schemas.microsoft.com/office/powerpoint/2010/main" val="1473153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4" y="68051"/>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Murphy, and Omar Cyrille from OYJ; and Tonya Tamir from OPDF.</a:t>
            </a:r>
            <a:endParaRPr lang="en-US" sz="1800" dirty="0">
              <a:effectLst/>
              <a:latin typeface="Courier"/>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Responses were automatically disqualified if organizations were not pre-qualified in the State Financial System. </a:t>
            </a:r>
            <a:endParaRPr lang="en-US" sz="1800" dirty="0">
              <a:effectLst/>
              <a:latin typeface="Courier"/>
              <a:ea typeface="Times New Roman" panose="02020603050405020304" pitchFamily="18" charset="0"/>
              <a:cs typeface="Times New Roman" panose="02020603050405020304" pitchFamily="18" charset="0"/>
            </a:endParaRPr>
          </a:p>
          <a:p>
            <a:pPr marL="0" marR="0">
              <a:spcBef>
                <a:spcPts val="0"/>
              </a:spcBef>
              <a:spcAft>
                <a:spcPts val="0"/>
              </a:spcAft>
            </a:pPr>
            <a:endParaRPr lang="en-US" sz="1800" dirty="0">
              <a:solidFill>
                <a:srgbClr val="000000"/>
              </a:solidFill>
              <a:effectLst/>
              <a:latin typeface="Arial" panose="020B0604020202020204" pitchFamily="34" charset="0"/>
              <a:ea typeface="Times New Roman" panose="02020603050405020304" pitchFamily="18" charset="0"/>
              <a:cs typeface="Nunito Sans 12pt ExtraLight 12p"/>
            </a:endParaRPr>
          </a:p>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9</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4" y="136156"/>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Mini-Grant Bid Response Results: Selected Geographic Locations</a:t>
            </a:r>
          </a:p>
        </p:txBody>
      </p:sp>
      <p:pic>
        <p:nvPicPr>
          <p:cNvPr id="3" name="Picture 2">
            <a:extLst>
              <a:ext uri="{FF2B5EF4-FFF2-40B4-BE49-F238E27FC236}">
                <a16:creationId xmlns:a16="http://schemas.microsoft.com/office/drawing/2014/main" id="{4314A277-5375-0AD9-D6B2-A4F0B798BB90}"/>
              </a:ext>
            </a:extLst>
          </p:cNvPr>
          <p:cNvPicPr>
            <a:picLocks noChangeAspect="1"/>
          </p:cNvPicPr>
          <p:nvPr/>
        </p:nvPicPr>
        <p:blipFill>
          <a:blip r:embed="rId3"/>
          <a:stretch>
            <a:fillRect/>
          </a:stretch>
        </p:blipFill>
        <p:spPr>
          <a:xfrm>
            <a:off x="2490458" y="992431"/>
            <a:ext cx="6311897" cy="5046480"/>
          </a:xfrm>
          <a:prstGeom prst="rect">
            <a:avLst/>
          </a:prstGeom>
        </p:spPr>
      </p:pic>
      <p:sp>
        <p:nvSpPr>
          <p:cNvPr id="10" name="Star: 5 Points 9">
            <a:extLst>
              <a:ext uri="{FF2B5EF4-FFF2-40B4-BE49-F238E27FC236}">
                <a16:creationId xmlns:a16="http://schemas.microsoft.com/office/drawing/2014/main" id="{49D87B0C-97E1-B279-FC55-5662E6108A34}"/>
              </a:ext>
            </a:extLst>
          </p:cNvPr>
          <p:cNvSpPr/>
          <p:nvPr/>
        </p:nvSpPr>
        <p:spPr>
          <a:xfrm>
            <a:off x="6850913" y="5397187"/>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tar: 5 Points 1">
            <a:extLst>
              <a:ext uri="{FF2B5EF4-FFF2-40B4-BE49-F238E27FC236}">
                <a16:creationId xmlns:a16="http://schemas.microsoft.com/office/drawing/2014/main" id="{1CE0909B-D58B-63E4-B21D-222C5E4729DE}"/>
              </a:ext>
            </a:extLst>
          </p:cNvPr>
          <p:cNvSpPr/>
          <p:nvPr/>
        </p:nvSpPr>
        <p:spPr>
          <a:xfrm>
            <a:off x="6917842" y="5626299"/>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tar: 5 Points 23">
            <a:extLst>
              <a:ext uri="{FF2B5EF4-FFF2-40B4-BE49-F238E27FC236}">
                <a16:creationId xmlns:a16="http://schemas.microsoft.com/office/drawing/2014/main" id="{853F3F9E-5B33-B04B-E4A8-F328DB0D29AE}"/>
              </a:ext>
            </a:extLst>
          </p:cNvPr>
          <p:cNvSpPr/>
          <p:nvPr/>
        </p:nvSpPr>
        <p:spPr>
          <a:xfrm>
            <a:off x="7152792" y="4915631"/>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Star: 5 Points 28">
            <a:extLst>
              <a:ext uri="{FF2B5EF4-FFF2-40B4-BE49-F238E27FC236}">
                <a16:creationId xmlns:a16="http://schemas.microsoft.com/office/drawing/2014/main" id="{5123939B-83C5-B5D0-8F66-4FC6D0FBC7BA}"/>
              </a:ext>
            </a:extLst>
          </p:cNvPr>
          <p:cNvSpPr/>
          <p:nvPr/>
        </p:nvSpPr>
        <p:spPr>
          <a:xfrm>
            <a:off x="5231917" y="3125661"/>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tar: 5 Points 29">
            <a:extLst>
              <a:ext uri="{FF2B5EF4-FFF2-40B4-BE49-F238E27FC236}">
                <a16:creationId xmlns:a16="http://schemas.microsoft.com/office/drawing/2014/main" id="{6602B995-3F9B-6E7C-8D17-70EE435543B2}"/>
              </a:ext>
            </a:extLst>
          </p:cNvPr>
          <p:cNvSpPr/>
          <p:nvPr/>
        </p:nvSpPr>
        <p:spPr>
          <a:xfrm>
            <a:off x="5646406" y="2054892"/>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Star: 5 Points 30">
            <a:extLst>
              <a:ext uri="{FF2B5EF4-FFF2-40B4-BE49-F238E27FC236}">
                <a16:creationId xmlns:a16="http://schemas.microsoft.com/office/drawing/2014/main" id="{FC153536-0D57-A837-7583-DB014BFDBB9C}"/>
              </a:ext>
            </a:extLst>
          </p:cNvPr>
          <p:cNvSpPr/>
          <p:nvPr/>
        </p:nvSpPr>
        <p:spPr>
          <a:xfrm>
            <a:off x="7152792" y="5567593"/>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tar: 5 Points 31">
            <a:extLst>
              <a:ext uri="{FF2B5EF4-FFF2-40B4-BE49-F238E27FC236}">
                <a16:creationId xmlns:a16="http://schemas.microsoft.com/office/drawing/2014/main" id="{2A86E742-F005-B955-C9F8-F6DCFDCBB3B9}"/>
              </a:ext>
            </a:extLst>
          </p:cNvPr>
          <p:cNvSpPr/>
          <p:nvPr/>
        </p:nvSpPr>
        <p:spPr>
          <a:xfrm>
            <a:off x="3155467" y="3196073"/>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tar: 5 Points 32">
            <a:extLst>
              <a:ext uri="{FF2B5EF4-FFF2-40B4-BE49-F238E27FC236}">
                <a16:creationId xmlns:a16="http://schemas.microsoft.com/office/drawing/2014/main" id="{6715732F-2FCF-4256-80E6-E4F1EAD481C7}"/>
              </a:ext>
            </a:extLst>
          </p:cNvPr>
          <p:cNvSpPr/>
          <p:nvPr/>
        </p:nvSpPr>
        <p:spPr>
          <a:xfrm>
            <a:off x="2688742" y="3821886"/>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ar: 5 Points 33">
            <a:extLst>
              <a:ext uri="{FF2B5EF4-FFF2-40B4-BE49-F238E27FC236}">
                <a16:creationId xmlns:a16="http://schemas.microsoft.com/office/drawing/2014/main" id="{D9B3F64A-B654-1D5F-F916-3D71A3564C54}"/>
              </a:ext>
            </a:extLst>
          </p:cNvPr>
          <p:cNvSpPr/>
          <p:nvPr/>
        </p:nvSpPr>
        <p:spPr>
          <a:xfrm>
            <a:off x="5881356" y="2699132"/>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301728D0-9248-59F3-5627-FF520306620D}"/>
              </a:ext>
            </a:extLst>
          </p:cNvPr>
          <p:cNvSpPr txBox="1"/>
          <p:nvPr/>
        </p:nvSpPr>
        <p:spPr>
          <a:xfrm>
            <a:off x="8986759" y="1693445"/>
            <a:ext cx="2822275" cy="666977"/>
          </a:xfrm>
          <a:prstGeom prst="rect">
            <a:avLst/>
          </a:prstGeom>
          <a:noFill/>
        </p:spPr>
        <p:txBody>
          <a:bodyPr wrap="square" rtlCol="0">
            <a:spAutoFit/>
          </a:bodyPr>
          <a:lstStyle/>
          <a:p>
            <a:pPr marL="342900" indent="-342900">
              <a:buFont typeface="Arial" panose="020B0604020202020204" pitchFamily="34" charset="0"/>
              <a:buChar char="•"/>
            </a:pPr>
            <a:r>
              <a:rPr lang="en-US" b="1" dirty="0"/>
              <a:t>NYC – 6 grantees</a:t>
            </a:r>
          </a:p>
          <a:p>
            <a:pPr marL="342900" indent="-342900">
              <a:buFont typeface="Arial" panose="020B0604020202020204" pitchFamily="34" charset="0"/>
              <a:buChar char="•"/>
            </a:pPr>
            <a:r>
              <a:rPr lang="en-US" b="1" dirty="0"/>
              <a:t>ROS – 9 grantees</a:t>
            </a:r>
          </a:p>
        </p:txBody>
      </p:sp>
    </p:spTree>
    <p:extLst>
      <p:ext uri="{BB962C8B-B14F-4D97-AF65-F5344CB8AC3E}">
        <p14:creationId xmlns:p14="http://schemas.microsoft.com/office/powerpoint/2010/main" val="33382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4" y="93451"/>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Reviewers included: Trista Deame, Alison Floyd, Courtney Murphy, and Omar Cyrille from OYJ; and Tonya Tamir from OPDF.</a:t>
            </a:r>
            <a:endParaRPr lang="en-US" sz="1800" dirty="0">
              <a:effectLst/>
              <a:latin typeface="Courier"/>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Responses were automatically disqualified if organizations were not pre-qualified in the State Financial System. </a:t>
            </a:r>
            <a:endParaRPr lang="en-US" sz="1800" dirty="0">
              <a:effectLst/>
              <a:latin typeface="Courier"/>
              <a:ea typeface="Times New Roman" panose="02020603050405020304" pitchFamily="18" charset="0"/>
              <a:cs typeface="Times New Roman" panose="02020603050405020304" pitchFamily="18" charset="0"/>
            </a:endParaRPr>
          </a:p>
          <a:p>
            <a:pPr marL="0" marR="0">
              <a:spcBef>
                <a:spcPts val="0"/>
              </a:spcBef>
              <a:spcAft>
                <a:spcPts val="0"/>
              </a:spcAft>
            </a:pPr>
            <a:endParaRPr lang="en-US" sz="1800" dirty="0">
              <a:solidFill>
                <a:srgbClr val="000000"/>
              </a:solidFill>
              <a:effectLst/>
              <a:latin typeface="Arial" panose="020B0604020202020204" pitchFamily="34" charset="0"/>
              <a:ea typeface="Times New Roman" panose="02020603050405020304" pitchFamily="18" charset="0"/>
              <a:cs typeface="Nunito Sans 12pt ExtraLight 12p"/>
            </a:endParaRPr>
          </a:p>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10</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Mini-Grant Bid Response Results: Funded Programmatic Areas</a:t>
            </a:r>
          </a:p>
        </p:txBody>
      </p:sp>
      <p:sp>
        <p:nvSpPr>
          <p:cNvPr id="2" name="Content Placeholder 2">
            <a:extLst>
              <a:ext uri="{FF2B5EF4-FFF2-40B4-BE49-F238E27FC236}">
                <a16:creationId xmlns:a16="http://schemas.microsoft.com/office/drawing/2014/main" id="{8435853D-FD38-E975-354B-BBD030869460}"/>
              </a:ext>
            </a:extLst>
          </p:cNvPr>
          <p:cNvSpPr txBox="1">
            <a:spLocks/>
          </p:cNvSpPr>
          <p:nvPr/>
        </p:nvSpPr>
        <p:spPr>
          <a:xfrm>
            <a:off x="382965" y="1288480"/>
            <a:ext cx="11624630" cy="50333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0" i="0" u="none" strike="noStrike" baseline="0" dirty="0">
                <a:solidFill>
                  <a:srgbClr val="000000"/>
                </a:solidFill>
                <a:latin typeface="Nunito Sans 12pt ExtraLight 12pt Normal"/>
              </a:rPr>
              <a:t>Trauma, healing, and mental health services</a:t>
            </a:r>
          </a:p>
          <a:p>
            <a:r>
              <a:rPr lang="en-US" sz="2000" dirty="0">
                <a:solidFill>
                  <a:srgbClr val="000000"/>
                </a:solidFill>
                <a:latin typeface="Nunito Sans 12pt ExtraLight 12pt Normal"/>
              </a:rPr>
              <a:t>Network of Peer Workgroups for justice involved youth and their caregivers</a:t>
            </a:r>
          </a:p>
          <a:p>
            <a:r>
              <a:rPr lang="en-US" sz="2000" b="0" i="0" u="none" strike="noStrike" baseline="0" dirty="0">
                <a:solidFill>
                  <a:srgbClr val="000000"/>
                </a:solidFill>
                <a:latin typeface="Nunito Sans 12pt ExtraLight 12pt Normal"/>
              </a:rPr>
              <a:t>Restorative Justice and Restorative Practices</a:t>
            </a:r>
          </a:p>
          <a:p>
            <a:r>
              <a:rPr lang="en-US" sz="2000" dirty="0">
                <a:solidFill>
                  <a:srgbClr val="000000"/>
                </a:solidFill>
                <a:latin typeface="Nunito Sans 12pt ExtraLight 12pt Normal"/>
              </a:rPr>
              <a:t>Family and Community Centered Prevention Programs; artivism, listening circles, and community engagement</a:t>
            </a:r>
          </a:p>
          <a:p>
            <a:r>
              <a:rPr lang="en-US" sz="2000" b="0" i="0" u="none" strike="noStrike" baseline="0" dirty="0">
                <a:solidFill>
                  <a:srgbClr val="000000"/>
                </a:solidFill>
                <a:latin typeface="Nunito Sans 12pt ExtraLight 12pt Normal"/>
              </a:rPr>
              <a:t>Credible Messenger</a:t>
            </a:r>
          </a:p>
          <a:p>
            <a:r>
              <a:rPr lang="en-US" sz="2000" dirty="0">
                <a:solidFill>
                  <a:srgbClr val="000000"/>
                </a:solidFill>
                <a:latin typeface="Nunito Sans 12pt ExtraLight 12pt Normal"/>
              </a:rPr>
              <a:t>School-based Programming; increased literacy and decrease in disciplinary incidents and reduce chronic and severe absenteeism amongst youth of color</a:t>
            </a:r>
          </a:p>
          <a:p>
            <a:r>
              <a:rPr lang="en-US" sz="2000" b="0" i="0" u="none" strike="noStrike" baseline="0" dirty="0">
                <a:solidFill>
                  <a:srgbClr val="000000"/>
                </a:solidFill>
                <a:latin typeface="Nunito Sans 12pt ExtraLight 12pt Normal"/>
              </a:rPr>
              <a:t>SEL and RJ in facilitates</a:t>
            </a:r>
          </a:p>
          <a:p>
            <a:r>
              <a:rPr lang="en-US" sz="2000" dirty="0">
                <a:solidFill>
                  <a:srgbClr val="000000"/>
                </a:solidFill>
                <a:latin typeface="Nunito Sans 12pt ExtraLight 12pt Normal"/>
              </a:rPr>
              <a:t>Community-trust building and healing</a:t>
            </a:r>
          </a:p>
          <a:p>
            <a:r>
              <a:rPr lang="en-US" sz="2000" dirty="0">
                <a:solidFill>
                  <a:srgbClr val="000000"/>
                </a:solidFill>
                <a:latin typeface="Nunito Sans 12pt ExtraLight 12pt Normal"/>
              </a:rPr>
              <a:t>Culturally competent and dual language speaking mentors and therapists</a:t>
            </a:r>
          </a:p>
          <a:p>
            <a:r>
              <a:rPr lang="en-US" sz="2000" dirty="0">
                <a:solidFill>
                  <a:srgbClr val="000000"/>
                </a:solidFill>
                <a:latin typeface="Nunito Sans 12pt ExtraLight 12pt Normal"/>
              </a:rPr>
              <a:t>Positive Youth Development Opportunities</a:t>
            </a:r>
          </a:p>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335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4" y="182880"/>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black background with white text&#10;&#10;Description automatically generated with medium confidence">
            <a:extLst>
              <a:ext uri="{FF2B5EF4-FFF2-40B4-BE49-F238E27FC236}">
                <a16:creationId xmlns:a16="http://schemas.microsoft.com/office/drawing/2014/main" id="{2740EEDE-9760-36B1-4289-CE80CFBF321E}"/>
              </a:ext>
            </a:extLst>
          </p:cNvPr>
          <p:cNvPicPr>
            <a:picLocks noChangeAspect="1"/>
          </p:cNvPicPr>
          <p:nvPr/>
        </p:nvPicPr>
        <p:blipFill>
          <a:blip r:embed="rId3"/>
          <a:stretch>
            <a:fillRect/>
          </a:stretch>
        </p:blipFill>
        <p:spPr>
          <a:xfrm>
            <a:off x="1492380" y="2362730"/>
            <a:ext cx="9207240" cy="2132539"/>
          </a:xfrm>
          <a:prstGeom prst="rect">
            <a:avLst/>
          </a:prstGeom>
        </p:spPr>
      </p:pic>
    </p:spTree>
    <p:extLst>
      <p:ext uri="{BB962C8B-B14F-4D97-AF65-F5344CB8AC3E}">
        <p14:creationId xmlns:p14="http://schemas.microsoft.com/office/powerpoint/2010/main" val="414634245"/>
      </p:ext>
    </p:extLst>
  </p:cSld>
  <p:clrMapOvr>
    <a:masterClrMapping/>
  </p:clrMapOvr>
</p:sld>
</file>

<file path=ppt/theme/theme1.xml><?xml version="1.0" encoding="utf-8"?>
<a:theme xmlns:a="http://schemas.openxmlformats.org/drawingml/2006/main" name="Section Maste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ubSection Maste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D076BD41797C47B88069A95D7BF6AA" ma:contentTypeVersion="4" ma:contentTypeDescription="Create a new document." ma:contentTypeScope="" ma:versionID="08c37b8b6a8ad21ba48e5aec6c5dfad8">
  <xsd:schema xmlns:xsd="http://www.w3.org/2001/XMLSchema" xmlns:xs="http://www.w3.org/2001/XMLSchema" xmlns:p="http://schemas.microsoft.com/office/2006/metadata/properties" xmlns:ns2="f91aef59-697c-41b4-8cf0-760e2077745e" targetNamespace="http://schemas.microsoft.com/office/2006/metadata/properties" ma:root="true" ma:fieldsID="eedd5e57fbea51af825720401484e892" ns2:_="">
    <xsd:import namespace="f91aef59-697c-41b4-8cf0-760e2077745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1aef59-697c-41b4-8cf0-760e207774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167606-2109-448C-83EF-49CC0BB9C8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1aef59-697c-41b4-8cf0-760e207774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DC83B7-B260-40AE-9D17-EB682DACC2B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10130</TotalTime>
  <Words>787</Words>
  <Application>Microsoft Office PowerPoint</Application>
  <PresentationFormat>Widescreen</PresentationFormat>
  <Paragraphs>90</Paragraphs>
  <Slides>11</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Oswald</vt:lpstr>
      <vt:lpstr>Courier</vt:lpstr>
      <vt:lpstr>Nunito Sans 12pt ExtraLight 12p</vt:lpstr>
      <vt:lpstr>Nunito Sans 12pt ExtraLight 12pt Normal</vt:lpstr>
      <vt:lpstr>Section Master</vt:lpstr>
      <vt:lpstr>SubSection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Murphy, Courtney (DCJS)</dc:creator>
  <cp:lastModifiedBy>Andriola, Thomas (DCJS)</cp:lastModifiedBy>
  <cp:revision>111</cp:revision>
  <dcterms:modified xsi:type="dcterms:W3CDTF">2024-12-03T13:24:07Z</dcterms:modified>
</cp:coreProperties>
</file>